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FC9DA-DB05-4A5F-831C-BBA3457BB964}"/>
              </a:ext>
            </a:extLst>
          </p:cNvPr>
          <p:cNvSpPr>
            <a:spLocks noGrp="1"/>
          </p:cNvSpPr>
          <p:nvPr>
            <p:ph type="ctrTitle"/>
          </p:nvPr>
        </p:nvSpPr>
        <p:spPr/>
        <p:txBody>
          <a:bodyPr/>
          <a:lstStyle/>
          <a:p>
            <a:pPr algn="ctr"/>
            <a:r>
              <a:rPr lang="en-US" dirty="0"/>
              <a:t>The lecture 11</a:t>
            </a:r>
            <a:endParaRPr lang="ru-RU" dirty="0"/>
          </a:p>
        </p:txBody>
      </p:sp>
      <p:sp>
        <p:nvSpPr>
          <p:cNvPr id="3" name="Подзаголовок 2">
            <a:extLst>
              <a:ext uri="{FF2B5EF4-FFF2-40B4-BE49-F238E27FC236}">
                <a16:creationId xmlns:a16="http://schemas.microsoft.com/office/drawing/2014/main" id="{69496B65-D91C-4910-BB91-1E8D08F9C3BB}"/>
              </a:ext>
            </a:extLst>
          </p:cNvPr>
          <p:cNvSpPr>
            <a:spLocks noGrp="1"/>
          </p:cNvSpPr>
          <p:nvPr>
            <p:ph type="subTitle" idx="1"/>
          </p:nvPr>
        </p:nvSpPr>
        <p:spPr>
          <a:xfrm>
            <a:off x="599227" y="4891511"/>
            <a:ext cx="10993546" cy="590321"/>
          </a:xfrm>
        </p:spPr>
        <p:txBody>
          <a:bodyPr>
            <a:normAutofit/>
          </a:bodyPr>
          <a:lstStyle/>
          <a:p>
            <a:pPr algn="r"/>
            <a:r>
              <a:rPr lang="en-US" sz="2400" dirty="0">
                <a:solidFill>
                  <a:srgbClr val="FFFF00"/>
                </a:solidFill>
              </a:rPr>
              <a:t>Routing fundamentals</a:t>
            </a:r>
            <a:endParaRPr lang="ru-RU" sz="2400" dirty="0">
              <a:solidFill>
                <a:srgbClr val="FFFF00"/>
              </a:solidFill>
            </a:endParaRPr>
          </a:p>
        </p:txBody>
      </p:sp>
    </p:spTree>
    <p:extLst>
      <p:ext uri="{BB962C8B-B14F-4D97-AF65-F5344CB8AC3E}">
        <p14:creationId xmlns:p14="http://schemas.microsoft.com/office/powerpoint/2010/main" val="427363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B5EE39-7DB7-44EE-B00A-18E92B9113DB}"/>
              </a:ext>
            </a:extLst>
          </p:cNvPr>
          <p:cNvSpPr>
            <a:spLocks noGrp="1"/>
          </p:cNvSpPr>
          <p:nvPr>
            <p:ph type="title"/>
          </p:nvPr>
        </p:nvSpPr>
        <p:spPr>
          <a:xfrm>
            <a:off x="581192" y="702156"/>
            <a:ext cx="11029616" cy="855711"/>
          </a:xfrm>
        </p:spPr>
        <p:txBody>
          <a:bodyPr/>
          <a:lstStyle/>
          <a:p>
            <a:pPr algn="ctr"/>
            <a:r>
              <a:rPr lang="en-US" dirty="0">
                <a:solidFill>
                  <a:srgbClr val="FFC000"/>
                </a:solidFill>
                <a:latin typeface="Times New Roman" panose="02020603050405020304" pitchFamily="18" charset="0"/>
                <a:cs typeface="Times New Roman" panose="02020603050405020304" pitchFamily="18" charset="0"/>
              </a:rPr>
              <a:t>Routing Information Protocol</a:t>
            </a:r>
            <a:endParaRPr lang="ru-RU" dirty="0">
              <a:solidFill>
                <a:srgbClr val="FFC000"/>
              </a:solidFill>
            </a:endParaRPr>
          </a:p>
        </p:txBody>
      </p:sp>
      <p:sp>
        <p:nvSpPr>
          <p:cNvPr id="3" name="Объект 2">
            <a:extLst>
              <a:ext uri="{FF2B5EF4-FFF2-40B4-BE49-F238E27FC236}">
                <a16:creationId xmlns:a16="http://schemas.microsoft.com/office/drawing/2014/main" id="{D6791270-880E-4429-878D-756D03C67084}"/>
              </a:ext>
            </a:extLst>
          </p:cNvPr>
          <p:cNvSpPr>
            <a:spLocks noGrp="1"/>
          </p:cNvSpPr>
          <p:nvPr>
            <p:ph idx="1"/>
          </p:nvPr>
        </p:nvSpPr>
        <p:spPr>
          <a:xfrm>
            <a:off x="581192" y="1909563"/>
            <a:ext cx="10755675" cy="3805437"/>
          </a:xfrm>
        </p:spPr>
        <p:txBody>
          <a:bodyPr/>
          <a:lstStyle/>
          <a:p>
            <a:r>
              <a:rPr lang="en-US" dirty="0">
                <a:latin typeface="Times New Roman" panose="02020603050405020304" pitchFamily="18" charset="0"/>
                <a:cs typeface="Times New Roman" panose="02020603050405020304" pitchFamily="18" charset="0"/>
              </a:rPr>
              <a:t>Routing Information Protocol (RIP) is a distance-vector routing protocol. Routers running the distance-vector protocol send all or a portion of their routing tables in routing-update messages to their neighbors.</a:t>
            </a:r>
          </a:p>
          <a:p>
            <a:r>
              <a:rPr lang="en-US" dirty="0">
                <a:latin typeface="Times New Roman" panose="02020603050405020304" pitchFamily="18" charset="0"/>
                <a:cs typeface="Times New Roman" panose="02020603050405020304" pitchFamily="18" charset="0"/>
              </a:rPr>
              <a:t>You can use RIP to configure the hosts as part of a RIP network. This type of routing requires little maintenance and also automatically reconfigures routing tables when your network changes or network communication stops. </a:t>
            </a:r>
          </a:p>
          <a:p>
            <a:r>
              <a:rPr lang="en-US" dirty="0">
                <a:effectLst/>
                <a:latin typeface="Times New Roman" panose="02020603050405020304" pitchFamily="18" charset="0"/>
                <a:cs typeface="Times New Roman" panose="02020603050405020304" pitchFamily="18" charset="0"/>
              </a:rPr>
              <a:t>Router RIP Configuration Mode</a:t>
            </a:r>
          </a:p>
          <a:p>
            <a:r>
              <a:rPr lang="en-US" dirty="0">
                <a:effectLst/>
                <a:latin typeface="Times New Roman" panose="02020603050405020304" pitchFamily="18" charset="0"/>
                <a:cs typeface="Times New Roman" panose="02020603050405020304" pitchFamily="18" charset="0"/>
              </a:rPr>
              <a:t>Use the no router rip command to disable RIP</a:t>
            </a: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7E5039B-3DEE-4EAB-B0BA-0A703A492B45}"/>
              </a:ext>
            </a:extLst>
          </p:cNvPr>
          <p:cNvPicPr>
            <a:picLocks noChangeAspect="1"/>
          </p:cNvPicPr>
          <p:nvPr/>
        </p:nvPicPr>
        <p:blipFill>
          <a:blip r:embed="rId2"/>
          <a:stretch>
            <a:fillRect/>
          </a:stretch>
        </p:blipFill>
        <p:spPr>
          <a:xfrm>
            <a:off x="4039659" y="3247296"/>
            <a:ext cx="5772150" cy="1219200"/>
          </a:xfrm>
          <a:prstGeom prst="rect">
            <a:avLst/>
          </a:prstGeom>
        </p:spPr>
      </p:pic>
    </p:spTree>
    <p:extLst>
      <p:ext uri="{BB962C8B-B14F-4D97-AF65-F5344CB8AC3E}">
        <p14:creationId xmlns:p14="http://schemas.microsoft.com/office/powerpoint/2010/main" val="24859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DA2011-B835-4083-A1BB-D676F9A83B7A}"/>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Configuring the RIP Protocol</a:t>
            </a:r>
            <a:br>
              <a:rPr lang="en-US" dirty="0">
                <a:solidFill>
                  <a:srgbClr val="FFC000"/>
                </a:solidFill>
              </a:rPr>
            </a:br>
            <a:r>
              <a:rPr lang="en-US" dirty="0">
                <a:solidFill>
                  <a:srgbClr val="FFC000"/>
                </a:solidFill>
                <a:effectLst/>
                <a:latin typeface="Arial" panose="020B0604020202020204" pitchFamily="34" charset="0"/>
              </a:rPr>
              <a:t>Advertise Networks</a:t>
            </a:r>
            <a:endParaRPr lang="ru-RU" dirty="0">
              <a:solidFill>
                <a:srgbClr val="FFC000"/>
              </a:solidFill>
            </a:endParaRPr>
          </a:p>
        </p:txBody>
      </p:sp>
      <p:sp>
        <p:nvSpPr>
          <p:cNvPr id="3" name="Объект 2">
            <a:extLst>
              <a:ext uri="{FF2B5EF4-FFF2-40B4-BE49-F238E27FC236}">
                <a16:creationId xmlns:a16="http://schemas.microsoft.com/office/drawing/2014/main" id="{10C01290-29C7-4AEA-BF31-9DFFA7AA672C}"/>
              </a:ext>
            </a:extLst>
          </p:cNvPr>
          <p:cNvSpPr>
            <a:spLocks noGrp="1"/>
          </p:cNvSpPr>
          <p:nvPr>
            <p:ph idx="1"/>
          </p:nvPr>
        </p:nvSpPr>
        <p:spPr>
          <a:xfrm>
            <a:off x="581192" y="1824897"/>
            <a:ext cx="11029616" cy="1604104"/>
          </a:xfrm>
        </p:spPr>
        <p:txBody>
          <a:bodyPr/>
          <a:lstStyle/>
          <a:p>
            <a:r>
              <a:rPr lang="en-US" dirty="0">
                <a:effectLst/>
                <a:latin typeface="Arial" panose="020B0604020202020204" pitchFamily="34" charset="0"/>
              </a:rPr>
              <a:t>The network network-address router configuration mode command:</a:t>
            </a:r>
            <a:br>
              <a:rPr lang="en-US" dirty="0"/>
            </a:br>
            <a:r>
              <a:rPr lang="en-US" dirty="0">
                <a:effectLst/>
                <a:latin typeface="Arial" panose="020B0604020202020204" pitchFamily="34" charset="0"/>
              </a:rPr>
              <a:t>• Enables RIP on all interfaces that belong to a specific network</a:t>
            </a:r>
            <a:br>
              <a:rPr lang="en-US" dirty="0"/>
            </a:br>
            <a:r>
              <a:rPr lang="en-US" dirty="0">
                <a:effectLst/>
                <a:latin typeface="Arial" panose="020B0604020202020204" pitchFamily="34" charset="0"/>
              </a:rPr>
              <a:t>• Advertises the network in RIP routing updates sent to other routers every 30 seconds.</a:t>
            </a:r>
          </a:p>
          <a:p>
            <a:r>
              <a:rPr lang="en-US" dirty="0">
                <a:effectLst/>
                <a:latin typeface="Arial" panose="020B0604020202020204" pitchFamily="34" charset="0"/>
              </a:rPr>
              <a:t>Note: RIPv1 is a classful routing protocol for IPv4</a:t>
            </a:r>
            <a:endParaRPr lang="ru-RU" dirty="0"/>
          </a:p>
        </p:txBody>
      </p:sp>
      <p:pic>
        <p:nvPicPr>
          <p:cNvPr id="4" name="Рисунок 3">
            <a:extLst>
              <a:ext uri="{FF2B5EF4-FFF2-40B4-BE49-F238E27FC236}">
                <a16:creationId xmlns:a16="http://schemas.microsoft.com/office/drawing/2014/main" id="{C45B15D9-6BE2-459C-80F3-854F2C556B24}"/>
              </a:ext>
            </a:extLst>
          </p:cNvPr>
          <p:cNvPicPr>
            <a:picLocks noChangeAspect="1"/>
          </p:cNvPicPr>
          <p:nvPr/>
        </p:nvPicPr>
        <p:blipFill>
          <a:blip r:embed="rId2"/>
          <a:stretch>
            <a:fillRect/>
          </a:stretch>
        </p:blipFill>
        <p:spPr>
          <a:xfrm>
            <a:off x="3211248" y="3303955"/>
            <a:ext cx="5769504" cy="3430748"/>
          </a:xfrm>
          <a:prstGeom prst="rect">
            <a:avLst/>
          </a:prstGeom>
        </p:spPr>
      </p:pic>
    </p:spTree>
    <p:extLst>
      <p:ext uri="{BB962C8B-B14F-4D97-AF65-F5344CB8AC3E}">
        <p14:creationId xmlns:p14="http://schemas.microsoft.com/office/powerpoint/2010/main" val="158156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5411F-F853-4230-A2BC-66844B31BED2}"/>
              </a:ext>
            </a:extLst>
          </p:cNvPr>
          <p:cNvSpPr>
            <a:spLocks noGrp="1"/>
          </p:cNvSpPr>
          <p:nvPr>
            <p:ph type="title"/>
          </p:nvPr>
        </p:nvSpPr>
        <p:spPr>
          <a:xfrm>
            <a:off x="581192" y="702156"/>
            <a:ext cx="11029616" cy="931911"/>
          </a:xfrm>
        </p:spPr>
        <p:txBody>
          <a:bodyPr/>
          <a:lstStyle/>
          <a:p>
            <a:pPr algn="ctr"/>
            <a:r>
              <a:rPr lang="en-US" dirty="0">
                <a:solidFill>
                  <a:srgbClr val="FFC000"/>
                </a:solidFill>
                <a:effectLst/>
                <a:latin typeface="Arial" panose="020B0604020202020204" pitchFamily="34" charset="0"/>
              </a:rPr>
              <a:t>Enable and Verify RIPv2</a:t>
            </a:r>
            <a:endParaRPr lang="ru-RU" dirty="0">
              <a:solidFill>
                <a:srgbClr val="FFC000"/>
              </a:solidFill>
            </a:endParaRPr>
          </a:p>
        </p:txBody>
      </p:sp>
      <p:sp>
        <p:nvSpPr>
          <p:cNvPr id="3" name="Объект 2">
            <a:extLst>
              <a:ext uri="{FF2B5EF4-FFF2-40B4-BE49-F238E27FC236}">
                <a16:creationId xmlns:a16="http://schemas.microsoft.com/office/drawing/2014/main" id="{EA86E21B-5851-436F-9B41-E670BF12C2B5}"/>
              </a:ext>
            </a:extLst>
          </p:cNvPr>
          <p:cNvSpPr>
            <a:spLocks noGrp="1"/>
          </p:cNvSpPr>
          <p:nvPr>
            <p:ph idx="1"/>
          </p:nvPr>
        </p:nvSpPr>
        <p:spPr>
          <a:xfrm>
            <a:off x="581192" y="1715956"/>
            <a:ext cx="10798008" cy="1553304"/>
          </a:xfrm>
        </p:spPr>
        <p:txBody>
          <a:bodyPr/>
          <a:lstStyle/>
          <a:p>
            <a:r>
              <a:rPr lang="en-US" dirty="0">
                <a:effectLst/>
                <a:latin typeface="Arial" panose="020B0604020202020204" pitchFamily="34" charset="0"/>
              </a:rPr>
              <a:t>Use the version 2 router configuration mode command to enable RIPv2</a:t>
            </a:r>
          </a:p>
          <a:p>
            <a:r>
              <a:rPr lang="en-US" dirty="0">
                <a:effectLst/>
                <a:latin typeface="Arial" panose="020B0604020202020204" pitchFamily="34" charset="0"/>
              </a:rPr>
              <a:t>Use the show </a:t>
            </a:r>
            <a:r>
              <a:rPr lang="en-US" dirty="0" err="1">
                <a:effectLst/>
                <a:latin typeface="Arial" panose="020B0604020202020204" pitchFamily="34" charset="0"/>
              </a:rPr>
              <a:t>ip</a:t>
            </a:r>
            <a:r>
              <a:rPr lang="en-US" dirty="0">
                <a:effectLst/>
                <a:latin typeface="Arial" panose="020B0604020202020204" pitchFamily="34" charset="0"/>
              </a:rPr>
              <a:t> protocols command to verify that RIPv2 is configured.</a:t>
            </a:r>
            <a:endParaRPr lang="en-US" dirty="0">
              <a:latin typeface="Arial" panose="020B0604020202020204" pitchFamily="34" charset="0"/>
            </a:endParaRPr>
          </a:p>
          <a:p>
            <a:r>
              <a:rPr lang="en-US" dirty="0">
                <a:effectLst/>
                <a:latin typeface="Arial" panose="020B0604020202020204" pitchFamily="34" charset="0"/>
              </a:rPr>
              <a:t>Use the show </a:t>
            </a:r>
            <a:r>
              <a:rPr lang="en-US" dirty="0" err="1">
                <a:effectLst/>
                <a:latin typeface="Arial" panose="020B0604020202020204" pitchFamily="34" charset="0"/>
              </a:rPr>
              <a:t>ip</a:t>
            </a:r>
            <a:r>
              <a:rPr lang="en-US" dirty="0">
                <a:effectLst/>
                <a:latin typeface="Arial" panose="020B0604020202020204" pitchFamily="34" charset="0"/>
              </a:rPr>
              <a:t> route command to verify the RIPv2 routes in the routing table.</a:t>
            </a:r>
            <a:endParaRPr lang="ru-RU" dirty="0"/>
          </a:p>
        </p:txBody>
      </p:sp>
      <p:pic>
        <p:nvPicPr>
          <p:cNvPr id="4" name="Рисунок 3">
            <a:extLst>
              <a:ext uri="{FF2B5EF4-FFF2-40B4-BE49-F238E27FC236}">
                <a16:creationId xmlns:a16="http://schemas.microsoft.com/office/drawing/2014/main" id="{997BA4DA-FFDA-44BA-A362-59D812E99970}"/>
              </a:ext>
            </a:extLst>
          </p:cNvPr>
          <p:cNvPicPr>
            <a:picLocks noChangeAspect="1"/>
          </p:cNvPicPr>
          <p:nvPr/>
        </p:nvPicPr>
        <p:blipFill>
          <a:blip r:embed="rId2"/>
          <a:stretch>
            <a:fillRect/>
          </a:stretch>
        </p:blipFill>
        <p:spPr>
          <a:xfrm>
            <a:off x="3155421" y="3114630"/>
            <a:ext cx="5658380" cy="3743370"/>
          </a:xfrm>
          <a:prstGeom prst="rect">
            <a:avLst/>
          </a:prstGeom>
        </p:spPr>
      </p:pic>
    </p:spTree>
    <p:extLst>
      <p:ext uri="{BB962C8B-B14F-4D97-AF65-F5344CB8AC3E}">
        <p14:creationId xmlns:p14="http://schemas.microsoft.com/office/powerpoint/2010/main" val="72104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6F5EF-A33F-42AE-9C90-5ED764310D1E}"/>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Disable Auto Summarization</a:t>
            </a:r>
            <a:endParaRPr lang="ru-RU" dirty="0">
              <a:solidFill>
                <a:srgbClr val="FFC000"/>
              </a:solidFill>
            </a:endParaRPr>
          </a:p>
        </p:txBody>
      </p:sp>
      <p:sp>
        <p:nvSpPr>
          <p:cNvPr id="3" name="Объект 2">
            <a:extLst>
              <a:ext uri="{FF2B5EF4-FFF2-40B4-BE49-F238E27FC236}">
                <a16:creationId xmlns:a16="http://schemas.microsoft.com/office/drawing/2014/main" id="{C8E8B2F0-FF5C-4F09-A3AB-4EB5D813CF63}"/>
              </a:ext>
            </a:extLst>
          </p:cNvPr>
          <p:cNvSpPr>
            <a:spLocks noGrp="1"/>
          </p:cNvSpPr>
          <p:nvPr>
            <p:ph idx="1"/>
          </p:nvPr>
        </p:nvSpPr>
        <p:spPr>
          <a:xfrm>
            <a:off x="581192" y="1909564"/>
            <a:ext cx="10908075" cy="1350104"/>
          </a:xfrm>
        </p:spPr>
        <p:txBody>
          <a:bodyPr/>
          <a:lstStyle/>
          <a:p>
            <a:r>
              <a:rPr lang="en-US" dirty="0">
                <a:effectLst/>
                <a:latin typeface="Arial" panose="020B0604020202020204" pitchFamily="34" charset="0"/>
              </a:rPr>
              <a:t>RIPv2 automatically summarizes networks at major network boundaries.</a:t>
            </a:r>
          </a:p>
          <a:p>
            <a:r>
              <a:rPr lang="en-US" dirty="0">
                <a:effectLst/>
                <a:latin typeface="Arial" panose="020B0604020202020204" pitchFamily="34" charset="0"/>
              </a:rPr>
              <a:t>Use the no auto-summary router configuration mode command to disable auto summarization.</a:t>
            </a:r>
          </a:p>
          <a:p>
            <a:r>
              <a:rPr lang="en-US" dirty="0">
                <a:effectLst/>
                <a:latin typeface="Arial" panose="020B0604020202020204" pitchFamily="34" charset="0"/>
              </a:rPr>
              <a:t>Use the show </a:t>
            </a:r>
            <a:r>
              <a:rPr lang="en-US" dirty="0" err="1">
                <a:effectLst/>
                <a:latin typeface="Arial" panose="020B0604020202020204" pitchFamily="34" charset="0"/>
              </a:rPr>
              <a:t>ip</a:t>
            </a:r>
            <a:r>
              <a:rPr lang="en-US" dirty="0">
                <a:effectLst/>
                <a:latin typeface="Arial" panose="020B0604020202020204" pitchFamily="34" charset="0"/>
              </a:rPr>
              <a:t> protocols command to verify that auto summarization is off.</a:t>
            </a:r>
            <a:endParaRPr lang="ru-RU" dirty="0"/>
          </a:p>
        </p:txBody>
      </p:sp>
      <p:pic>
        <p:nvPicPr>
          <p:cNvPr id="4" name="Рисунок 3">
            <a:extLst>
              <a:ext uri="{FF2B5EF4-FFF2-40B4-BE49-F238E27FC236}">
                <a16:creationId xmlns:a16="http://schemas.microsoft.com/office/drawing/2014/main" id="{AB7B798C-D506-4306-B1A9-A5BBA4F89B1B}"/>
              </a:ext>
            </a:extLst>
          </p:cNvPr>
          <p:cNvPicPr>
            <a:picLocks noChangeAspect="1"/>
          </p:cNvPicPr>
          <p:nvPr/>
        </p:nvPicPr>
        <p:blipFill>
          <a:blip r:embed="rId2"/>
          <a:stretch>
            <a:fillRect/>
          </a:stretch>
        </p:blipFill>
        <p:spPr>
          <a:xfrm>
            <a:off x="3381458" y="3259668"/>
            <a:ext cx="5307542" cy="3497098"/>
          </a:xfrm>
          <a:prstGeom prst="rect">
            <a:avLst/>
          </a:prstGeom>
        </p:spPr>
      </p:pic>
    </p:spTree>
    <p:extLst>
      <p:ext uri="{BB962C8B-B14F-4D97-AF65-F5344CB8AC3E}">
        <p14:creationId xmlns:p14="http://schemas.microsoft.com/office/powerpoint/2010/main" val="12486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241191-BC98-4B02-AD8F-8ED37520C9C4}"/>
              </a:ext>
            </a:extLst>
          </p:cNvPr>
          <p:cNvSpPr>
            <a:spLocks noGrp="1"/>
          </p:cNvSpPr>
          <p:nvPr>
            <p:ph type="title"/>
          </p:nvPr>
        </p:nvSpPr>
        <p:spPr/>
        <p:txBody>
          <a:bodyPr/>
          <a:lstStyle/>
          <a:p>
            <a:pPr algn="ctr"/>
            <a:r>
              <a:rPr lang="en-US" dirty="0">
                <a:solidFill>
                  <a:srgbClr val="FFC000"/>
                </a:solidFill>
              </a:rPr>
              <a:t>OSPF protocol</a:t>
            </a:r>
            <a:endParaRPr lang="ru-RU" dirty="0">
              <a:solidFill>
                <a:srgbClr val="FFC000"/>
              </a:solidFill>
            </a:endParaRPr>
          </a:p>
        </p:txBody>
      </p:sp>
      <p:sp>
        <p:nvSpPr>
          <p:cNvPr id="3" name="Объект 2">
            <a:extLst>
              <a:ext uri="{FF2B5EF4-FFF2-40B4-BE49-F238E27FC236}">
                <a16:creationId xmlns:a16="http://schemas.microsoft.com/office/drawing/2014/main" id="{4A6222E7-31F5-41B1-AC64-4B64830916FB}"/>
              </a:ext>
            </a:extLst>
          </p:cNvPr>
          <p:cNvSpPr>
            <a:spLocks noGrp="1"/>
          </p:cNvSpPr>
          <p:nvPr>
            <p:ph idx="1"/>
          </p:nvPr>
        </p:nvSpPr>
        <p:spPr/>
        <p:txBody>
          <a:bodyPr/>
          <a:lstStyle/>
          <a:p>
            <a:r>
              <a:rPr lang="en-US" dirty="0"/>
              <a:t>Open Shortest Path First (OSPF) is a link-state routing protocol that was developed for IP networks and is based on the Shortest Path First (SPF) algorithm. OSPF is an Interior Gateway Protocol (IGP).</a:t>
            </a:r>
          </a:p>
          <a:p>
            <a:r>
              <a:rPr lang="en-US" dirty="0"/>
              <a:t>In an OSPF network, routers or systems within the same area maintain an identical link-state database that describes the topology of the area. </a:t>
            </a:r>
            <a:endParaRPr lang="ru-RU" dirty="0"/>
          </a:p>
          <a:p>
            <a:r>
              <a:rPr lang="en-US" dirty="0"/>
              <a:t>Each router or system in the area generates its link-state database from the link-state advertisements (LSAs) that it receives from all the other routers or systems in the same area and the LSAs that itself generates. An LSA is a packet that contains information about neighbors and path costs. </a:t>
            </a:r>
            <a:endParaRPr lang="ru-RU" dirty="0"/>
          </a:p>
          <a:p>
            <a:r>
              <a:rPr lang="en-US" dirty="0"/>
              <a:t>Based on the link-state database, each router or system calculates a shortest-path spanning tree, with itself as the root, using the SPF algorithm.</a:t>
            </a:r>
          </a:p>
          <a:p>
            <a:endParaRPr lang="ru-RU" dirty="0"/>
          </a:p>
        </p:txBody>
      </p:sp>
    </p:spTree>
    <p:extLst>
      <p:ext uri="{BB962C8B-B14F-4D97-AF65-F5344CB8AC3E}">
        <p14:creationId xmlns:p14="http://schemas.microsoft.com/office/powerpoint/2010/main" val="58169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D4554F-FA92-4F86-A599-FB89F3701CAD}"/>
              </a:ext>
            </a:extLst>
          </p:cNvPr>
          <p:cNvSpPr>
            <a:spLocks noGrp="1"/>
          </p:cNvSpPr>
          <p:nvPr>
            <p:ph type="title"/>
          </p:nvPr>
        </p:nvSpPr>
        <p:spPr/>
        <p:txBody>
          <a:bodyPr/>
          <a:lstStyle/>
          <a:p>
            <a:pPr algn="ctr"/>
            <a:r>
              <a:rPr lang="en-US" dirty="0">
                <a:solidFill>
                  <a:srgbClr val="FFC000"/>
                </a:solidFill>
              </a:rPr>
              <a:t>OSPF protocol</a:t>
            </a:r>
            <a:endParaRPr lang="ru-RU" dirty="0"/>
          </a:p>
        </p:txBody>
      </p:sp>
      <p:sp>
        <p:nvSpPr>
          <p:cNvPr id="3" name="Объект 2">
            <a:extLst>
              <a:ext uri="{FF2B5EF4-FFF2-40B4-BE49-F238E27FC236}">
                <a16:creationId xmlns:a16="http://schemas.microsoft.com/office/drawing/2014/main" id="{13752E17-451F-444D-B67F-48C5B8A867AE}"/>
              </a:ext>
            </a:extLst>
          </p:cNvPr>
          <p:cNvSpPr>
            <a:spLocks noGrp="1"/>
          </p:cNvSpPr>
          <p:nvPr>
            <p:ph idx="1"/>
          </p:nvPr>
        </p:nvSpPr>
        <p:spPr>
          <a:xfrm>
            <a:off x="581192" y="2180497"/>
            <a:ext cx="10967341" cy="3077304"/>
          </a:xfrm>
        </p:spPr>
        <p:txBody>
          <a:bodyPr/>
          <a:lstStyle/>
          <a:p>
            <a:pPr>
              <a:buFont typeface="Arial" panose="020B0604020202020204" pitchFamily="34" charset="0"/>
              <a:buChar char="•"/>
            </a:pPr>
            <a:r>
              <a:rPr lang="en-US" dirty="0"/>
              <a:t>OSPF has the following key advantages: Compared with distance-vector routing protocols such as the Routing Information Protocol (RIP), OSPF is more suitable for serving large, heterogeneous internetworks. OSPF can recalculate the routes in a short amount of time when the network topology changes.</a:t>
            </a:r>
          </a:p>
          <a:p>
            <a:pPr>
              <a:buFont typeface="Arial" panose="020B0604020202020204" pitchFamily="34" charset="0"/>
              <a:buChar char="•"/>
            </a:pPr>
            <a:r>
              <a:rPr lang="en-US" dirty="0"/>
              <a:t>With OSPF, you can divide an Autonomous System (AS) into areas and keep area topologies separate to decrease the OSPF routing traffic and the size of the link-state database of each area.</a:t>
            </a:r>
          </a:p>
          <a:p>
            <a:pPr>
              <a:buFont typeface="Arial" panose="020B0604020202020204" pitchFamily="34" charset="0"/>
              <a:buChar char="•"/>
            </a:pPr>
            <a:r>
              <a:rPr lang="en-US" dirty="0"/>
              <a:t>OSPF provides equal-cost multipath routing. You can add duplicate routes to the TCP stack using different next hops.</a:t>
            </a:r>
          </a:p>
          <a:p>
            <a:endParaRPr lang="ru-RU" dirty="0"/>
          </a:p>
        </p:txBody>
      </p:sp>
    </p:spTree>
    <p:extLst>
      <p:ext uri="{BB962C8B-B14F-4D97-AF65-F5344CB8AC3E}">
        <p14:creationId xmlns:p14="http://schemas.microsoft.com/office/powerpoint/2010/main" val="274809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5491CF-76EE-48B6-B68E-E80350450883}"/>
              </a:ext>
            </a:extLst>
          </p:cNvPr>
          <p:cNvSpPr>
            <a:spLocks noGrp="1"/>
          </p:cNvSpPr>
          <p:nvPr>
            <p:ph type="title"/>
          </p:nvPr>
        </p:nvSpPr>
        <p:spPr/>
        <p:txBody>
          <a:bodyPr/>
          <a:lstStyle/>
          <a:p>
            <a:pPr algn="ctr"/>
            <a:r>
              <a:rPr lang="en-US" dirty="0">
                <a:solidFill>
                  <a:srgbClr val="FFC000"/>
                </a:solidFill>
              </a:rPr>
              <a:t>OSPF protocol</a:t>
            </a:r>
            <a:endParaRPr lang="ru-RU" dirty="0">
              <a:solidFill>
                <a:srgbClr val="FFC000"/>
              </a:solidFill>
            </a:endParaRPr>
          </a:p>
        </p:txBody>
      </p:sp>
      <p:sp>
        <p:nvSpPr>
          <p:cNvPr id="3" name="Объект 2">
            <a:extLst>
              <a:ext uri="{FF2B5EF4-FFF2-40B4-BE49-F238E27FC236}">
                <a16:creationId xmlns:a16="http://schemas.microsoft.com/office/drawing/2014/main" id="{72AEB5AA-416E-4B33-B95B-FD70A715B8BC}"/>
              </a:ext>
            </a:extLst>
          </p:cNvPr>
          <p:cNvSpPr>
            <a:spLocks noGrp="1"/>
          </p:cNvSpPr>
          <p:nvPr>
            <p:ph idx="1"/>
          </p:nvPr>
        </p:nvSpPr>
        <p:spPr>
          <a:xfrm>
            <a:off x="581192" y="2180496"/>
            <a:ext cx="11029616" cy="825171"/>
          </a:xfrm>
        </p:spPr>
        <p:txBody>
          <a:bodyPr/>
          <a:lstStyle/>
          <a:p>
            <a:r>
              <a:rPr lang="en-US" dirty="0"/>
              <a:t>Let’s get started with some basic OSPF routing protocol configuration. We will use the following network topology</a:t>
            </a:r>
            <a:endParaRPr lang="ru-RU" dirty="0"/>
          </a:p>
        </p:txBody>
      </p:sp>
      <p:pic>
        <p:nvPicPr>
          <p:cNvPr id="5" name="Рисунок 4">
            <a:extLst>
              <a:ext uri="{FF2B5EF4-FFF2-40B4-BE49-F238E27FC236}">
                <a16:creationId xmlns:a16="http://schemas.microsoft.com/office/drawing/2014/main" id="{50BE5C47-E02C-461F-B810-A32424FBB6DB}"/>
              </a:ext>
            </a:extLst>
          </p:cNvPr>
          <p:cNvPicPr>
            <a:picLocks noChangeAspect="1"/>
          </p:cNvPicPr>
          <p:nvPr/>
        </p:nvPicPr>
        <p:blipFill>
          <a:blip r:embed="rId2"/>
          <a:stretch>
            <a:fillRect/>
          </a:stretch>
        </p:blipFill>
        <p:spPr>
          <a:xfrm>
            <a:off x="746360" y="3005667"/>
            <a:ext cx="7227947" cy="1155963"/>
          </a:xfrm>
          <a:prstGeom prst="rect">
            <a:avLst/>
          </a:prstGeom>
        </p:spPr>
      </p:pic>
      <p:pic>
        <p:nvPicPr>
          <p:cNvPr id="6" name="Рисунок 5">
            <a:extLst>
              <a:ext uri="{FF2B5EF4-FFF2-40B4-BE49-F238E27FC236}">
                <a16:creationId xmlns:a16="http://schemas.microsoft.com/office/drawing/2014/main" id="{4758B624-0807-4B81-BA77-4A1F85553B9F}"/>
              </a:ext>
            </a:extLst>
          </p:cNvPr>
          <p:cNvPicPr>
            <a:picLocks noChangeAspect="1"/>
          </p:cNvPicPr>
          <p:nvPr/>
        </p:nvPicPr>
        <p:blipFill>
          <a:blip r:embed="rId3"/>
          <a:stretch>
            <a:fillRect/>
          </a:stretch>
        </p:blipFill>
        <p:spPr>
          <a:xfrm>
            <a:off x="889000" y="4109704"/>
            <a:ext cx="5334000" cy="1885950"/>
          </a:xfrm>
          <a:prstGeom prst="rect">
            <a:avLst/>
          </a:prstGeom>
        </p:spPr>
      </p:pic>
    </p:spTree>
    <p:extLst>
      <p:ext uri="{BB962C8B-B14F-4D97-AF65-F5344CB8AC3E}">
        <p14:creationId xmlns:p14="http://schemas.microsoft.com/office/powerpoint/2010/main" val="136395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9767D-9714-43B6-A3E6-F8110C09BA88}"/>
              </a:ext>
            </a:extLst>
          </p:cNvPr>
          <p:cNvSpPr>
            <a:spLocks noGrp="1"/>
          </p:cNvSpPr>
          <p:nvPr>
            <p:ph type="title"/>
          </p:nvPr>
        </p:nvSpPr>
        <p:spPr/>
        <p:txBody>
          <a:bodyPr/>
          <a:lstStyle/>
          <a:p>
            <a:pPr algn="ctr"/>
            <a:r>
              <a:rPr lang="en-US" dirty="0">
                <a:solidFill>
                  <a:srgbClr val="FFC000"/>
                </a:solidFill>
              </a:rPr>
              <a:t>OSPF protocol</a:t>
            </a:r>
            <a:endParaRPr lang="ru-RU" dirty="0">
              <a:solidFill>
                <a:srgbClr val="FFC000"/>
              </a:solidFill>
            </a:endParaRPr>
          </a:p>
        </p:txBody>
      </p:sp>
      <p:sp>
        <p:nvSpPr>
          <p:cNvPr id="3" name="Объект 2">
            <a:extLst>
              <a:ext uri="{FF2B5EF4-FFF2-40B4-BE49-F238E27FC236}">
                <a16:creationId xmlns:a16="http://schemas.microsoft.com/office/drawing/2014/main" id="{4F77DEB1-B542-4570-8817-0C3999405BDE}"/>
              </a:ext>
            </a:extLst>
          </p:cNvPr>
          <p:cNvSpPr>
            <a:spLocks noGrp="1"/>
          </p:cNvSpPr>
          <p:nvPr>
            <p:ph idx="1"/>
          </p:nvPr>
        </p:nvSpPr>
        <p:spPr>
          <a:xfrm>
            <a:off x="581192" y="1881739"/>
            <a:ext cx="11029616" cy="2241527"/>
          </a:xfrm>
        </p:spPr>
        <p:txBody>
          <a:bodyPr>
            <a:normAutofit fontScale="92500" lnSpcReduction="20000"/>
          </a:bodyPr>
          <a:lstStyle/>
          <a:p>
            <a:r>
              <a:rPr lang="en-US" dirty="0"/>
              <a:t>Although basic OSPF configuration can be straightforward, OSPF provides many extra features that can get really complex. In this example, we will configure a multiarea OSPF network and some other OSPF features.</a:t>
            </a:r>
          </a:p>
          <a:p>
            <a:r>
              <a:rPr lang="en-US" dirty="0"/>
              <a:t>Consider the following multiarea OSPF network. Assume that the IP address and the basic configurations are already configured on each device.</a:t>
            </a:r>
          </a:p>
          <a:p>
            <a:r>
              <a:rPr lang="en-US" dirty="0"/>
              <a:t>We have two OSPF areas – area 0 and area 1. As you can see from the network topology depicted above, routers R1 and R3 are in area 0 and area 1, respectively. Router 2 connects to both areas, which makes him an</a:t>
            </a:r>
            <a:r>
              <a:rPr lang="en-US" b="1" dirty="0"/>
              <a:t> ABR (Area Border Router)</a:t>
            </a:r>
            <a:r>
              <a:rPr lang="en-US" dirty="0"/>
              <a:t>. Our goal is to advertise the subnets directly connected to R1 and R3 by entering the following configurations on R1:</a:t>
            </a:r>
          </a:p>
          <a:p>
            <a:endParaRPr lang="ru-RU" dirty="0"/>
          </a:p>
        </p:txBody>
      </p:sp>
      <p:pic>
        <p:nvPicPr>
          <p:cNvPr id="5" name="Рисунок 4">
            <a:extLst>
              <a:ext uri="{FF2B5EF4-FFF2-40B4-BE49-F238E27FC236}">
                <a16:creationId xmlns:a16="http://schemas.microsoft.com/office/drawing/2014/main" id="{C30009D1-989E-4CE6-9656-184A64CA01DB}"/>
              </a:ext>
            </a:extLst>
          </p:cNvPr>
          <p:cNvPicPr>
            <a:picLocks noChangeAspect="1"/>
          </p:cNvPicPr>
          <p:nvPr/>
        </p:nvPicPr>
        <p:blipFill>
          <a:blip r:embed="rId2"/>
          <a:stretch>
            <a:fillRect/>
          </a:stretch>
        </p:blipFill>
        <p:spPr>
          <a:xfrm>
            <a:off x="699725" y="3835447"/>
            <a:ext cx="5475568" cy="1600201"/>
          </a:xfrm>
          <a:prstGeom prst="rect">
            <a:avLst/>
          </a:prstGeom>
        </p:spPr>
      </p:pic>
      <p:pic>
        <p:nvPicPr>
          <p:cNvPr id="6" name="Рисунок 5">
            <a:extLst>
              <a:ext uri="{FF2B5EF4-FFF2-40B4-BE49-F238E27FC236}">
                <a16:creationId xmlns:a16="http://schemas.microsoft.com/office/drawing/2014/main" id="{FAB77226-7782-4906-882E-F532FB78328D}"/>
              </a:ext>
            </a:extLst>
          </p:cNvPr>
          <p:cNvPicPr>
            <a:picLocks noChangeAspect="1"/>
          </p:cNvPicPr>
          <p:nvPr/>
        </p:nvPicPr>
        <p:blipFill>
          <a:blip r:embed="rId3"/>
          <a:stretch>
            <a:fillRect/>
          </a:stretch>
        </p:blipFill>
        <p:spPr>
          <a:xfrm>
            <a:off x="6441688" y="3790950"/>
            <a:ext cx="4972050" cy="1257300"/>
          </a:xfrm>
          <a:prstGeom prst="rect">
            <a:avLst/>
          </a:prstGeom>
        </p:spPr>
      </p:pic>
      <p:pic>
        <p:nvPicPr>
          <p:cNvPr id="7" name="Рисунок 6">
            <a:extLst>
              <a:ext uri="{FF2B5EF4-FFF2-40B4-BE49-F238E27FC236}">
                <a16:creationId xmlns:a16="http://schemas.microsoft.com/office/drawing/2014/main" id="{82A8FE1D-D581-400F-BAED-9F23934F9D8E}"/>
              </a:ext>
            </a:extLst>
          </p:cNvPr>
          <p:cNvPicPr>
            <a:picLocks noChangeAspect="1"/>
          </p:cNvPicPr>
          <p:nvPr/>
        </p:nvPicPr>
        <p:blipFill>
          <a:blip r:embed="rId4"/>
          <a:stretch>
            <a:fillRect/>
          </a:stretch>
        </p:blipFill>
        <p:spPr>
          <a:xfrm>
            <a:off x="6441688" y="5147828"/>
            <a:ext cx="4972050" cy="1201113"/>
          </a:xfrm>
          <a:prstGeom prst="rect">
            <a:avLst/>
          </a:prstGeom>
        </p:spPr>
      </p:pic>
      <p:pic>
        <p:nvPicPr>
          <p:cNvPr id="8" name="Рисунок 7">
            <a:extLst>
              <a:ext uri="{FF2B5EF4-FFF2-40B4-BE49-F238E27FC236}">
                <a16:creationId xmlns:a16="http://schemas.microsoft.com/office/drawing/2014/main" id="{EA243B91-93E2-45FC-A197-362714CE7C2F}"/>
              </a:ext>
            </a:extLst>
          </p:cNvPr>
          <p:cNvPicPr>
            <a:picLocks noChangeAspect="1"/>
          </p:cNvPicPr>
          <p:nvPr/>
        </p:nvPicPr>
        <p:blipFill>
          <a:blip r:embed="rId5"/>
          <a:stretch>
            <a:fillRect/>
          </a:stretch>
        </p:blipFill>
        <p:spPr>
          <a:xfrm>
            <a:off x="819456" y="5238750"/>
            <a:ext cx="4933950" cy="1257300"/>
          </a:xfrm>
          <a:prstGeom prst="rect">
            <a:avLst/>
          </a:prstGeom>
        </p:spPr>
      </p:pic>
    </p:spTree>
    <p:extLst>
      <p:ext uri="{BB962C8B-B14F-4D97-AF65-F5344CB8AC3E}">
        <p14:creationId xmlns:p14="http://schemas.microsoft.com/office/powerpoint/2010/main" val="225654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68AA5F-E78F-4F43-9998-1E840B423405}"/>
              </a:ext>
            </a:extLst>
          </p:cNvPr>
          <p:cNvSpPr>
            <a:spLocks noGrp="1"/>
          </p:cNvSpPr>
          <p:nvPr>
            <p:ph type="title"/>
          </p:nvPr>
        </p:nvSpPr>
        <p:spPr/>
        <p:txBody>
          <a:bodyPr/>
          <a:lstStyle/>
          <a:p>
            <a:pPr algn="ctr"/>
            <a:r>
              <a:rPr lang="en-US" dirty="0">
                <a:solidFill>
                  <a:srgbClr val="FFC000"/>
                </a:solidFill>
              </a:rPr>
              <a:t>EIGRP protocol</a:t>
            </a:r>
            <a:endParaRPr lang="ru-RU" dirty="0">
              <a:solidFill>
                <a:srgbClr val="FFC000"/>
              </a:solidFill>
            </a:endParaRPr>
          </a:p>
        </p:txBody>
      </p:sp>
      <p:sp>
        <p:nvSpPr>
          <p:cNvPr id="3" name="Объект 2">
            <a:extLst>
              <a:ext uri="{FF2B5EF4-FFF2-40B4-BE49-F238E27FC236}">
                <a16:creationId xmlns:a16="http://schemas.microsoft.com/office/drawing/2014/main" id="{76FA7595-1419-4964-824A-7AF7F22BFA3B}"/>
              </a:ext>
            </a:extLst>
          </p:cNvPr>
          <p:cNvSpPr>
            <a:spLocks noGrp="1"/>
          </p:cNvSpPr>
          <p:nvPr>
            <p:ph idx="1"/>
          </p:nvPr>
        </p:nvSpPr>
        <p:spPr/>
        <p:txBody>
          <a:bodyPr>
            <a:normAutofit fontScale="85000" lnSpcReduction="10000"/>
          </a:bodyPr>
          <a:lstStyle/>
          <a:p>
            <a:pPr marL="0" indent="0">
              <a:buNone/>
            </a:pPr>
            <a:r>
              <a:rPr lang="en-US" dirty="0"/>
              <a:t>The Enhanced Interior Gateway Routing Protocol (EIGRP) is an enhanced version of the Interior Gateway Routing Protocol (IGRP) developed by Cisco. The convergence properties and the operating efficiency of EIGRP have improved substantially over IGRP, and IGRP is now obsolete. </a:t>
            </a:r>
          </a:p>
          <a:p>
            <a:pPr marL="0" indent="0">
              <a:buNone/>
            </a:pPr>
            <a:r>
              <a:rPr lang="en-US" b="1" dirty="0"/>
              <a:t>EIGRP Features</a:t>
            </a:r>
          </a:p>
          <a:p>
            <a:pPr>
              <a:buFont typeface="Arial" panose="020B0604020202020204" pitchFamily="34" charset="0"/>
              <a:buChar char="•"/>
            </a:pPr>
            <a:r>
              <a:rPr lang="en-US" dirty="0">
                <a:effectLst/>
              </a:rPr>
              <a:t>Increased network width--With IP Routing Information Protocol (RIP), the largest possible width of your network is 15 hops. When EIGRP is enabled, the largest possible width is increased to 100 hops, and the EIGRP metric is large enough to support thousands of hops. </a:t>
            </a:r>
          </a:p>
          <a:p>
            <a:pPr>
              <a:buFont typeface="Arial" panose="020B0604020202020204" pitchFamily="34" charset="0"/>
              <a:buChar char="•"/>
            </a:pPr>
            <a:r>
              <a:rPr lang="en-US" dirty="0">
                <a:effectLst/>
              </a:rPr>
              <a:t>Fast convergence--The DUAL algorithm allows routing information to converge as quickly as any currently available routing protocol. </a:t>
            </a:r>
          </a:p>
          <a:p>
            <a:pPr>
              <a:buFont typeface="Arial" panose="020B0604020202020204" pitchFamily="34" charset="0"/>
              <a:buChar char="•"/>
            </a:pPr>
            <a:r>
              <a:rPr lang="en-US" dirty="0">
                <a:effectLst/>
              </a:rPr>
              <a:t>Partial updates--EIGRP sends incremental updates when the state of a destination changes, instead of sending the entire contents of the routing table. This feature minimizes the bandwidth required for EIGRP packets. </a:t>
            </a:r>
          </a:p>
          <a:p>
            <a:pPr>
              <a:buFont typeface="Arial" panose="020B0604020202020204" pitchFamily="34" charset="0"/>
              <a:buChar char="•"/>
            </a:pPr>
            <a:r>
              <a:rPr lang="en-US" dirty="0">
                <a:effectLst/>
              </a:rPr>
              <a:t>Neighbor discovery mechanism--This simple protocol-independent hello mechanism is used to learn about neighboring devices. </a:t>
            </a:r>
          </a:p>
          <a:p>
            <a:pPr>
              <a:buFont typeface="Arial" panose="020B0604020202020204" pitchFamily="34" charset="0"/>
              <a:buChar char="•"/>
            </a:pPr>
            <a:r>
              <a:rPr lang="en-US" dirty="0">
                <a:effectLst/>
              </a:rPr>
              <a:t>Scaling--EIGRP scales to large networks. </a:t>
            </a:r>
          </a:p>
          <a:p>
            <a:endParaRPr lang="ru-RU" dirty="0"/>
          </a:p>
        </p:txBody>
      </p:sp>
    </p:spTree>
    <p:extLst>
      <p:ext uri="{BB962C8B-B14F-4D97-AF65-F5344CB8AC3E}">
        <p14:creationId xmlns:p14="http://schemas.microsoft.com/office/powerpoint/2010/main" val="147884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D170E-4010-4CC3-B6B1-EE7306FF0878}"/>
              </a:ext>
            </a:extLst>
          </p:cNvPr>
          <p:cNvSpPr>
            <a:spLocks noGrp="1"/>
          </p:cNvSpPr>
          <p:nvPr>
            <p:ph type="title"/>
          </p:nvPr>
        </p:nvSpPr>
        <p:spPr>
          <a:xfrm>
            <a:off x="581192" y="702156"/>
            <a:ext cx="11029616" cy="923444"/>
          </a:xfrm>
        </p:spPr>
        <p:txBody>
          <a:bodyPr/>
          <a:lstStyle/>
          <a:p>
            <a:pPr algn="ctr"/>
            <a:r>
              <a:rPr lang="en-US" dirty="0">
                <a:solidFill>
                  <a:srgbClr val="FFC000"/>
                </a:solidFill>
              </a:rPr>
              <a:t>EIGRP protocol</a:t>
            </a:r>
            <a:endParaRPr lang="ru-RU" dirty="0"/>
          </a:p>
        </p:txBody>
      </p:sp>
      <p:sp>
        <p:nvSpPr>
          <p:cNvPr id="3" name="Объект 2">
            <a:extLst>
              <a:ext uri="{FF2B5EF4-FFF2-40B4-BE49-F238E27FC236}">
                <a16:creationId xmlns:a16="http://schemas.microsoft.com/office/drawing/2014/main" id="{DEC83323-6A72-4EA8-8E29-E9B538F26135}"/>
              </a:ext>
            </a:extLst>
          </p:cNvPr>
          <p:cNvSpPr>
            <a:spLocks noGrp="1"/>
          </p:cNvSpPr>
          <p:nvPr>
            <p:ph idx="1"/>
          </p:nvPr>
        </p:nvSpPr>
        <p:spPr>
          <a:xfrm>
            <a:off x="581192" y="2180496"/>
            <a:ext cx="11029616" cy="2916437"/>
          </a:xfrm>
        </p:spPr>
        <p:txBody>
          <a:bodyPr/>
          <a:lstStyle/>
          <a:p>
            <a:pPr marL="0" indent="0">
              <a:buNone/>
            </a:pPr>
            <a:r>
              <a:rPr lang="en-US" dirty="0"/>
              <a:t>EIGRP configuration closely resembles RIP configuration. Only two steps are required:</a:t>
            </a:r>
          </a:p>
          <a:p>
            <a:pPr>
              <a:buFont typeface="Arial" panose="020B0604020202020204" pitchFamily="34" charset="0"/>
              <a:buChar char="•"/>
            </a:pPr>
            <a:r>
              <a:rPr lang="en-US" dirty="0"/>
              <a:t>enabling EIGRP by using the </a:t>
            </a:r>
            <a:r>
              <a:rPr lang="en-US" i="1" dirty="0"/>
              <a:t>router </a:t>
            </a:r>
            <a:r>
              <a:rPr lang="en-US" i="1" dirty="0" err="1"/>
              <a:t>eigrp</a:t>
            </a:r>
            <a:r>
              <a:rPr lang="en-US" i="1" dirty="0"/>
              <a:t> ASN_NUMBER</a:t>
            </a:r>
            <a:r>
              <a:rPr lang="en-US" dirty="0"/>
              <a:t> command</a:t>
            </a:r>
          </a:p>
          <a:p>
            <a:pPr>
              <a:buFont typeface="Arial" panose="020B0604020202020204" pitchFamily="34" charset="0"/>
              <a:buChar char="•"/>
            </a:pPr>
            <a:r>
              <a:rPr lang="en-US" dirty="0"/>
              <a:t>telling EIGRP which networks to advertise by using one or more </a:t>
            </a:r>
            <a:r>
              <a:rPr lang="en-US" i="1" dirty="0"/>
              <a:t>network</a:t>
            </a:r>
            <a:r>
              <a:rPr lang="en-US" dirty="0"/>
              <a:t> statements</a:t>
            </a:r>
          </a:p>
          <a:p>
            <a:pPr marL="0" indent="0">
              <a:buNone/>
            </a:pPr>
            <a:r>
              <a:rPr lang="en-US" dirty="0"/>
              <a:t>The first command, </a:t>
            </a:r>
            <a:r>
              <a:rPr lang="en-US" i="1" dirty="0"/>
              <a:t>router </a:t>
            </a:r>
            <a:r>
              <a:rPr lang="en-US" i="1" dirty="0" err="1"/>
              <a:t>eigrp</a:t>
            </a:r>
            <a:r>
              <a:rPr lang="en-US" i="1" dirty="0"/>
              <a:t> ASN_NUMBER</a:t>
            </a:r>
            <a:r>
              <a:rPr lang="en-US" dirty="0"/>
              <a:t>, enables EIGRP on a router. </a:t>
            </a:r>
            <a:r>
              <a:rPr lang="en-US" i="1" dirty="0"/>
              <a:t>ASN_NUMBER</a:t>
            </a:r>
            <a:r>
              <a:rPr lang="en-US" dirty="0"/>
              <a:t> represents an autonomous system number and has to be the same on all routers running EIGRP, otherwise routers won’t become neighbors. The second command, </a:t>
            </a:r>
            <a:r>
              <a:rPr lang="en-US" i="1" dirty="0"/>
              <a:t>network SUBNET</a:t>
            </a:r>
            <a:r>
              <a:rPr lang="en-US" dirty="0"/>
              <a:t>, enables EIGRP on selected interfaces and specifies which networks will be advertised. By default, the </a:t>
            </a:r>
            <a:r>
              <a:rPr lang="en-US" i="1" dirty="0"/>
              <a:t>network</a:t>
            </a:r>
            <a:r>
              <a:rPr lang="en-US" dirty="0"/>
              <a:t> command takes a classful network number as the parameter.</a:t>
            </a:r>
          </a:p>
          <a:p>
            <a:endParaRPr lang="ru-RU" dirty="0"/>
          </a:p>
        </p:txBody>
      </p:sp>
    </p:spTree>
    <p:extLst>
      <p:ext uri="{BB962C8B-B14F-4D97-AF65-F5344CB8AC3E}">
        <p14:creationId xmlns:p14="http://schemas.microsoft.com/office/powerpoint/2010/main" val="66072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35E52-1A2E-4C1A-A39D-BA9894412AD2}"/>
              </a:ext>
            </a:extLst>
          </p:cNvPr>
          <p:cNvSpPr>
            <a:spLocks noGrp="1"/>
          </p:cNvSpPr>
          <p:nvPr>
            <p:ph type="title"/>
          </p:nvPr>
        </p:nvSpPr>
        <p:spPr/>
        <p:txBody>
          <a:bodyPr/>
          <a:lstStyle/>
          <a:p>
            <a:pPr algn="ctr"/>
            <a:r>
              <a:rPr lang="en-US" dirty="0">
                <a:solidFill>
                  <a:srgbClr val="FFC000"/>
                </a:solidFill>
              </a:rPr>
              <a:t>Static routing</a:t>
            </a:r>
            <a:endParaRPr lang="ru-RU" dirty="0">
              <a:solidFill>
                <a:srgbClr val="FFC000"/>
              </a:solidFill>
            </a:endParaRPr>
          </a:p>
        </p:txBody>
      </p:sp>
      <p:sp>
        <p:nvSpPr>
          <p:cNvPr id="3" name="Объект 2">
            <a:extLst>
              <a:ext uri="{FF2B5EF4-FFF2-40B4-BE49-F238E27FC236}">
                <a16:creationId xmlns:a16="http://schemas.microsoft.com/office/drawing/2014/main" id="{3043E409-EBCA-4A59-9C0E-21C57C957885}"/>
              </a:ext>
            </a:extLst>
          </p:cNvPr>
          <p:cNvSpPr>
            <a:spLocks noGrp="1"/>
          </p:cNvSpPr>
          <p:nvPr>
            <p:ph idx="1"/>
          </p:nvPr>
        </p:nvSpPr>
        <p:spPr>
          <a:xfrm>
            <a:off x="527662" y="1824896"/>
            <a:ext cx="11136675" cy="3907037"/>
          </a:xfrm>
        </p:spPr>
        <p:txBody>
          <a:bodyPr/>
          <a:lstStyle/>
          <a:p>
            <a:r>
              <a:rPr lang="en-US" sz="2400" dirty="0"/>
              <a:t>Network administrators use static routing, or </a:t>
            </a:r>
            <a:r>
              <a:rPr lang="en-US" sz="2400" i="1" dirty="0"/>
              <a:t>nonadaptive routing</a:t>
            </a:r>
            <a:r>
              <a:rPr lang="en-US" sz="2400" dirty="0"/>
              <a:t>, to define a route when there is a single route or a preferred route for traffic to reach a destination. Static routing uses small routing tables with only one entry for each destination. It also requires less computation time than dynamic routing because each route is preconfigured.</a:t>
            </a:r>
          </a:p>
          <a:p>
            <a:r>
              <a:rPr lang="en-US" sz="2400" dirty="0"/>
              <a:t>Because static routes are preconfigured, administrators must manually reconfigure routes to adapt to changes in the network when they occur. Static routes are generally used in networks where administrators don't expect any changes</a:t>
            </a:r>
          </a:p>
          <a:p>
            <a:endParaRPr lang="ru-RU" dirty="0"/>
          </a:p>
        </p:txBody>
      </p:sp>
    </p:spTree>
    <p:extLst>
      <p:ext uri="{BB962C8B-B14F-4D97-AF65-F5344CB8AC3E}">
        <p14:creationId xmlns:p14="http://schemas.microsoft.com/office/powerpoint/2010/main" val="336719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6B94A-2473-4201-A3A5-146B73FC58EB}"/>
              </a:ext>
            </a:extLst>
          </p:cNvPr>
          <p:cNvSpPr>
            <a:spLocks noGrp="1"/>
          </p:cNvSpPr>
          <p:nvPr>
            <p:ph type="title"/>
          </p:nvPr>
        </p:nvSpPr>
        <p:spPr>
          <a:xfrm>
            <a:off x="581192" y="702156"/>
            <a:ext cx="11029616" cy="872644"/>
          </a:xfrm>
        </p:spPr>
        <p:txBody>
          <a:bodyPr/>
          <a:lstStyle/>
          <a:p>
            <a:pPr algn="ctr"/>
            <a:r>
              <a:rPr lang="en-US" dirty="0">
                <a:solidFill>
                  <a:srgbClr val="FFC000"/>
                </a:solidFill>
              </a:rPr>
              <a:t>EIGRP protocol</a:t>
            </a:r>
            <a:endParaRPr lang="ru-RU" dirty="0"/>
          </a:p>
        </p:txBody>
      </p:sp>
      <p:pic>
        <p:nvPicPr>
          <p:cNvPr id="5" name="Объект 4">
            <a:extLst>
              <a:ext uri="{FF2B5EF4-FFF2-40B4-BE49-F238E27FC236}">
                <a16:creationId xmlns:a16="http://schemas.microsoft.com/office/drawing/2014/main" id="{1FD58F74-C7F1-4804-A8DE-E0467DDDA192}"/>
              </a:ext>
            </a:extLst>
          </p:cNvPr>
          <p:cNvPicPr>
            <a:picLocks noGrp="1" noChangeAspect="1"/>
          </p:cNvPicPr>
          <p:nvPr>
            <p:ph idx="1"/>
          </p:nvPr>
        </p:nvPicPr>
        <p:blipFill>
          <a:blip r:embed="rId2"/>
          <a:stretch>
            <a:fillRect/>
          </a:stretch>
        </p:blipFill>
        <p:spPr>
          <a:xfrm>
            <a:off x="2266059" y="1836737"/>
            <a:ext cx="7324725" cy="1152525"/>
          </a:xfrm>
        </p:spPr>
      </p:pic>
      <p:pic>
        <p:nvPicPr>
          <p:cNvPr id="6" name="Рисунок 5">
            <a:extLst>
              <a:ext uri="{FF2B5EF4-FFF2-40B4-BE49-F238E27FC236}">
                <a16:creationId xmlns:a16="http://schemas.microsoft.com/office/drawing/2014/main" id="{9FA0BA9F-52F1-43F9-9877-DED1F4456D8E}"/>
              </a:ext>
            </a:extLst>
          </p:cNvPr>
          <p:cNvPicPr>
            <a:picLocks noChangeAspect="1"/>
          </p:cNvPicPr>
          <p:nvPr/>
        </p:nvPicPr>
        <p:blipFill>
          <a:blip r:embed="rId3"/>
          <a:stretch>
            <a:fillRect/>
          </a:stretch>
        </p:blipFill>
        <p:spPr>
          <a:xfrm>
            <a:off x="854602" y="2847065"/>
            <a:ext cx="4048125" cy="1428750"/>
          </a:xfrm>
          <a:prstGeom prst="rect">
            <a:avLst/>
          </a:prstGeom>
        </p:spPr>
      </p:pic>
      <p:pic>
        <p:nvPicPr>
          <p:cNvPr id="7" name="Рисунок 6">
            <a:extLst>
              <a:ext uri="{FF2B5EF4-FFF2-40B4-BE49-F238E27FC236}">
                <a16:creationId xmlns:a16="http://schemas.microsoft.com/office/drawing/2014/main" id="{E82D0F36-D8A8-4201-B2C4-55EE8CB9908A}"/>
              </a:ext>
            </a:extLst>
          </p:cNvPr>
          <p:cNvPicPr>
            <a:picLocks noChangeAspect="1"/>
          </p:cNvPicPr>
          <p:nvPr/>
        </p:nvPicPr>
        <p:blipFill>
          <a:blip r:embed="rId4"/>
          <a:stretch>
            <a:fillRect/>
          </a:stretch>
        </p:blipFill>
        <p:spPr>
          <a:xfrm>
            <a:off x="5542657" y="2680130"/>
            <a:ext cx="4391025" cy="1304925"/>
          </a:xfrm>
          <a:prstGeom prst="rect">
            <a:avLst/>
          </a:prstGeom>
        </p:spPr>
      </p:pic>
      <p:pic>
        <p:nvPicPr>
          <p:cNvPr id="8" name="Рисунок 7">
            <a:extLst>
              <a:ext uri="{FF2B5EF4-FFF2-40B4-BE49-F238E27FC236}">
                <a16:creationId xmlns:a16="http://schemas.microsoft.com/office/drawing/2014/main" id="{CACD4E30-70A7-4F22-86B2-63A8BB15A821}"/>
              </a:ext>
            </a:extLst>
          </p:cNvPr>
          <p:cNvPicPr>
            <a:picLocks noChangeAspect="1"/>
          </p:cNvPicPr>
          <p:nvPr/>
        </p:nvPicPr>
        <p:blipFill>
          <a:blip r:embed="rId5"/>
          <a:stretch>
            <a:fillRect/>
          </a:stretch>
        </p:blipFill>
        <p:spPr>
          <a:xfrm>
            <a:off x="3113782" y="4261527"/>
            <a:ext cx="4857750" cy="2419350"/>
          </a:xfrm>
          <a:prstGeom prst="rect">
            <a:avLst/>
          </a:prstGeom>
        </p:spPr>
      </p:pic>
    </p:spTree>
    <p:extLst>
      <p:ext uri="{BB962C8B-B14F-4D97-AF65-F5344CB8AC3E}">
        <p14:creationId xmlns:p14="http://schemas.microsoft.com/office/powerpoint/2010/main" val="146096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6CD67-5DF7-4575-9170-DBBAFBA1C502}"/>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Routing Table Entries</a:t>
            </a:r>
            <a:endParaRPr lang="ru-RU" dirty="0">
              <a:solidFill>
                <a:srgbClr val="FFC000"/>
              </a:solidFill>
            </a:endParaRPr>
          </a:p>
        </p:txBody>
      </p:sp>
      <p:pic>
        <p:nvPicPr>
          <p:cNvPr id="4" name="Объект 3">
            <a:extLst>
              <a:ext uri="{FF2B5EF4-FFF2-40B4-BE49-F238E27FC236}">
                <a16:creationId xmlns:a16="http://schemas.microsoft.com/office/drawing/2014/main" id="{630B7C7D-929C-4144-8313-5C5EBD06E830}"/>
              </a:ext>
            </a:extLst>
          </p:cNvPr>
          <p:cNvPicPr>
            <a:picLocks noGrp="1" noChangeAspect="1"/>
          </p:cNvPicPr>
          <p:nvPr>
            <p:ph idx="1"/>
          </p:nvPr>
        </p:nvPicPr>
        <p:blipFill>
          <a:blip r:embed="rId2"/>
          <a:stretch>
            <a:fillRect/>
          </a:stretch>
        </p:blipFill>
        <p:spPr>
          <a:xfrm>
            <a:off x="412750" y="2262981"/>
            <a:ext cx="5981700" cy="3362325"/>
          </a:xfrm>
          <a:prstGeom prst="rect">
            <a:avLst/>
          </a:prstGeom>
        </p:spPr>
      </p:pic>
      <p:pic>
        <p:nvPicPr>
          <p:cNvPr id="5" name="Рисунок 4">
            <a:extLst>
              <a:ext uri="{FF2B5EF4-FFF2-40B4-BE49-F238E27FC236}">
                <a16:creationId xmlns:a16="http://schemas.microsoft.com/office/drawing/2014/main" id="{DA2E997A-957B-4E3F-8E64-33720CD4C454}"/>
              </a:ext>
            </a:extLst>
          </p:cNvPr>
          <p:cNvPicPr>
            <a:picLocks noChangeAspect="1"/>
          </p:cNvPicPr>
          <p:nvPr/>
        </p:nvPicPr>
        <p:blipFill>
          <a:blip r:embed="rId3"/>
          <a:stretch>
            <a:fillRect/>
          </a:stretch>
        </p:blipFill>
        <p:spPr>
          <a:xfrm>
            <a:off x="6579128" y="2262981"/>
            <a:ext cx="5095875" cy="3171825"/>
          </a:xfrm>
          <a:prstGeom prst="rect">
            <a:avLst/>
          </a:prstGeom>
        </p:spPr>
      </p:pic>
    </p:spTree>
    <p:extLst>
      <p:ext uri="{BB962C8B-B14F-4D97-AF65-F5344CB8AC3E}">
        <p14:creationId xmlns:p14="http://schemas.microsoft.com/office/powerpoint/2010/main" val="275341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0061B3-2519-47AA-B477-10ACBA09AECA}"/>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Routing Table Entries</a:t>
            </a:r>
            <a:endParaRPr lang="ru-RU" dirty="0"/>
          </a:p>
        </p:txBody>
      </p:sp>
      <p:sp>
        <p:nvSpPr>
          <p:cNvPr id="3" name="Объект 2">
            <a:extLst>
              <a:ext uri="{FF2B5EF4-FFF2-40B4-BE49-F238E27FC236}">
                <a16:creationId xmlns:a16="http://schemas.microsoft.com/office/drawing/2014/main" id="{4D8E1743-8581-4620-B5B2-9FBFEF94454F}"/>
              </a:ext>
            </a:extLst>
          </p:cNvPr>
          <p:cNvSpPr>
            <a:spLocks noGrp="1"/>
          </p:cNvSpPr>
          <p:nvPr>
            <p:ph idx="1"/>
          </p:nvPr>
        </p:nvSpPr>
        <p:spPr>
          <a:xfrm>
            <a:off x="462660" y="1934962"/>
            <a:ext cx="10908074" cy="3207083"/>
          </a:xfrm>
        </p:spPr>
        <p:txBody>
          <a:bodyPr>
            <a:normAutofit lnSpcReduction="10000"/>
          </a:bodyPr>
          <a:lstStyle/>
          <a:p>
            <a:r>
              <a:rPr lang="en-US" dirty="0">
                <a:effectLst/>
                <a:latin typeface="Arial" panose="020B0604020202020204" pitchFamily="34" charset="0"/>
              </a:rPr>
              <a:t>Directly Connected Networks (C) are automatically added to the routing table when the interface is configured and activated.</a:t>
            </a:r>
          </a:p>
          <a:p>
            <a:r>
              <a:rPr lang="en-US" dirty="0">
                <a:effectLst/>
                <a:latin typeface="Arial" panose="020B0604020202020204" pitchFamily="34" charset="0"/>
              </a:rPr>
              <a:t>Entries contain the following information:</a:t>
            </a:r>
            <a:br>
              <a:rPr lang="en-US" dirty="0"/>
            </a:br>
            <a:r>
              <a:rPr lang="en-US" dirty="0">
                <a:effectLst/>
                <a:latin typeface="Arial" panose="020B0604020202020204" pitchFamily="34" charset="0"/>
              </a:rPr>
              <a:t>• Route source - how the route was learned.</a:t>
            </a:r>
            <a:br>
              <a:rPr lang="en-US" dirty="0"/>
            </a:br>
            <a:r>
              <a:rPr lang="en-US" dirty="0">
                <a:effectLst/>
                <a:latin typeface="Arial" panose="020B0604020202020204" pitchFamily="34" charset="0"/>
              </a:rPr>
              <a:t>• Destination network – remote network.</a:t>
            </a:r>
            <a:br>
              <a:rPr lang="en-US" dirty="0"/>
            </a:br>
            <a:r>
              <a:rPr lang="en-US" dirty="0">
                <a:effectLst/>
                <a:latin typeface="Arial" panose="020B0604020202020204" pitchFamily="34" charset="0"/>
              </a:rPr>
              <a:t>• Outgoing Interface – exit interface used to forward packets to destination.</a:t>
            </a:r>
          </a:p>
          <a:p>
            <a:r>
              <a:rPr lang="en-US" dirty="0">
                <a:effectLst/>
                <a:latin typeface="Arial" panose="020B0604020202020204" pitchFamily="34" charset="0"/>
              </a:rPr>
              <a:t>Other route source entries include:</a:t>
            </a:r>
            <a:br>
              <a:rPr lang="en-US" dirty="0"/>
            </a:br>
            <a:r>
              <a:rPr lang="en-US" dirty="0">
                <a:effectLst/>
                <a:latin typeface="Arial" panose="020B0604020202020204" pitchFamily="34" charset="0"/>
              </a:rPr>
              <a:t>• S –Static Route</a:t>
            </a:r>
            <a:br>
              <a:rPr lang="en-US" dirty="0"/>
            </a:br>
            <a:r>
              <a:rPr lang="en-US" dirty="0">
                <a:effectLst/>
                <a:latin typeface="Arial" panose="020B0604020202020204" pitchFamily="34" charset="0"/>
              </a:rPr>
              <a:t>• D – EIGRP routing protocol</a:t>
            </a:r>
            <a:br>
              <a:rPr lang="en-US" dirty="0"/>
            </a:br>
            <a:r>
              <a:rPr lang="en-US" dirty="0">
                <a:effectLst/>
                <a:latin typeface="Arial" panose="020B0604020202020204" pitchFamily="34" charset="0"/>
              </a:rPr>
              <a:t>• O – OSPF routing protocol</a:t>
            </a:r>
            <a:br>
              <a:rPr lang="en-US" dirty="0"/>
            </a:br>
            <a:r>
              <a:rPr lang="en-US" dirty="0">
                <a:effectLst/>
                <a:latin typeface="Arial" panose="020B0604020202020204" pitchFamily="34" charset="0"/>
              </a:rPr>
              <a:t>• R - RIP routing protocol</a:t>
            </a:r>
            <a:endParaRPr lang="ru-RU" dirty="0"/>
          </a:p>
        </p:txBody>
      </p:sp>
      <p:pic>
        <p:nvPicPr>
          <p:cNvPr id="4" name="Рисунок 3">
            <a:extLst>
              <a:ext uri="{FF2B5EF4-FFF2-40B4-BE49-F238E27FC236}">
                <a16:creationId xmlns:a16="http://schemas.microsoft.com/office/drawing/2014/main" id="{3179FB22-AEF0-42CA-8FDF-CF0C56DEE55F}"/>
              </a:ext>
            </a:extLst>
          </p:cNvPr>
          <p:cNvPicPr>
            <a:picLocks noChangeAspect="1"/>
          </p:cNvPicPr>
          <p:nvPr/>
        </p:nvPicPr>
        <p:blipFill>
          <a:blip r:embed="rId2"/>
          <a:stretch>
            <a:fillRect/>
          </a:stretch>
        </p:blipFill>
        <p:spPr>
          <a:xfrm>
            <a:off x="5307012" y="3608520"/>
            <a:ext cx="5743575" cy="3067050"/>
          </a:xfrm>
          <a:prstGeom prst="rect">
            <a:avLst/>
          </a:prstGeom>
        </p:spPr>
      </p:pic>
    </p:spTree>
    <p:extLst>
      <p:ext uri="{BB962C8B-B14F-4D97-AF65-F5344CB8AC3E}">
        <p14:creationId xmlns:p14="http://schemas.microsoft.com/office/powerpoint/2010/main" val="181192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9D4AD-0C4E-41A9-9256-ADCA789766F7}"/>
              </a:ext>
            </a:extLst>
          </p:cNvPr>
          <p:cNvSpPr>
            <a:spLocks noGrp="1"/>
          </p:cNvSpPr>
          <p:nvPr>
            <p:ph type="title"/>
          </p:nvPr>
        </p:nvSpPr>
        <p:spPr/>
        <p:txBody>
          <a:bodyPr>
            <a:normAutofit/>
          </a:bodyPr>
          <a:lstStyle/>
          <a:p>
            <a:pPr algn="ctr"/>
            <a:r>
              <a:rPr lang="en-US" dirty="0">
                <a:solidFill>
                  <a:srgbClr val="FFC000"/>
                </a:solidFill>
                <a:effectLst/>
                <a:latin typeface="Arial" panose="020B0604020202020204" pitchFamily="34" charset="0"/>
              </a:rPr>
              <a:t>Routing Table Entries</a:t>
            </a:r>
            <a:endParaRPr lang="ru-RU" dirty="0"/>
          </a:p>
        </p:txBody>
      </p:sp>
      <p:sp>
        <p:nvSpPr>
          <p:cNvPr id="3" name="Объект 2">
            <a:extLst>
              <a:ext uri="{FF2B5EF4-FFF2-40B4-BE49-F238E27FC236}">
                <a16:creationId xmlns:a16="http://schemas.microsoft.com/office/drawing/2014/main" id="{6A58EB9E-1E72-4C35-8169-165A16BBE7E8}"/>
              </a:ext>
            </a:extLst>
          </p:cNvPr>
          <p:cNvSpPr>
            <a:spLocks noGrp="1"/>
          </p:cNvSpPr>
          <p:nvPr>
            <p:ph idx="1"/>
          </p:nvPr>
        </p:nvSpPr>
        <p:spPr>
          <a:xfrm>
            <a:off x="581192" y="1715956"/>
            <a:ext cx="11029616" cy="2620104"/>
          </a:xfrm>
        </p:spPr>
        <p:txBody>
          <a:bodyPr>
            <a:normAutofit/>
          </a:bodyPr>
          <a:lstStyle/>
          <a:p>
            <a:pPr marL="0" indent="0">
              <a:buNone/>
            </a:pPr>
            <a:r>
              <a:rPr lang="en-US" dirty="0">
                <a:effectLst/>
                <a:latin typeface="Arial" panose="020B0604020202020204" pitchFamily="34" charset="0"/>
              </a:rPr>
              <a:t>Routes to remote networks contain the following information:</a:t>
            </a:r>
            <a:br>
              <a:rPr lang="en-US" dirty="0"/>
            </a:br>
            <a:r>
              <a:rPr lang="en-US" dirty="0">
                <a:effectLst/>
                <a:latin typeface="Arial" panose="020B0604020202020204" pitchFamily="34" charset="0"/>
              </a:rPr>
              <a:t>• Route source – how route was learned</a:t>
            </a:r>
            <a:br>
              <a:rPr lang="en-US" dirty="0"/>
            </a:br>
            <a:r>
              <a:rPr lang="en-US" dirty="0">
                <a:effectLst/>
                <a:latin typeface="Arial" panose="020B0604020202020204" pitchFamily="34" charset="0"/>
              </a:rPr>
              <a:t>• Destination network</a:t>
            </a:r>
            <a:br>
              <a:rPr lang="en-US" dirty="0"/>
            </a:br>
            <a:r>
              <a:rPr lang="en-US" dirty="0">
                <a:effectLst/>
                <a:latin typeface="Arial" panose="020B0604020202020204" pitchFamily="34" charset="0"/>
              </a:rPr>
              <a:t>• Administrative distance (AD) - trustworthiness of the route.</a:t>
            </a:r>
            <a:br>
              <a:rPr lang="en-US" dirty="0"/>
            </a:br>
            <a:r>
              <a:rPr lang="en-US" dirty="0">
                <a:effectLst/>
                <a:latin typeface="Arial" panose="020B0604020202020204" pitchFamily="34" charset="0"/>
              </a:rPr>
              <a:t>• Metric – value assigned to reach the remote network. Lower is better.</a:t>
            </a:r>
            <a:br>
              <a:rPr lang="en-US" dirty="0"/>
            </a:br>
            <a:r>
              <a:rPr lang="en-US" dirty="0">
                <a:effectLst/>
                <a:latin typeface="Arial" panose="020B0604020202020204" pitchFamily="34" charset="0"/>
              </a:rPr>
              <a:t>• Next hop – IPv4 address of the next router that the packet should be forwarded to.</a:t>
            </a:r>
            <a:br>
              <a:rPr lang="en-US" dirty="0"/>
            </a:br>
            <a:r>
              <a:rPr lang="en-US" dirty="0">
                <a:effectLst/>
                <a:latin typeface="Arial" panose="020B0604020202020204" pitchFamily="34" charset="0"/>
              </a:rPr>
              <a:t>• Route timestamp – time since the route was updated.</a:t>
            </a:r>
            <a:br>
              <a:rPr lang="en-US" dirty="0"/>
            </a:br>
            <a:r>
              <a:rPr lang="en-US" dirty="0">
                <a:effectLst/>
                <a:latin typeface="Arial" panose="020B0604020202020204" pitchFamily="34" charset="0"/>
              </a:rPr>
              <a:t>• Outgoing interface - the exit interface to use to forward the packet</a:t>
            </a:r>
            <a:endParaRPr lang="ru-RU" dirty="0"/>
          </a:p>
        </p:txBody>
      </p:sp>
      <p:pic>
        <p:nvPicPr>
          <p:cNvPr id="4" name="Рисунок 3">
            <a:extLst>
              <a:ext uri="{FF2B5EF4-FFF2-40B4-BE49-F238E27FC236}">
                <a16:creationId xmlns:a16="http://schemas.microsoft.com/office/drawing/2014/main" id="{17060419-F146-4E31-90F2-D0173F109F00}"/>
              </a:ext>
            </a:extLst>
          </p:cNvPr>
          <p:cNvPicPr>
            <a:picLocks noChangeAspect="1"/>
          </p:cNvPicPr>
          <p:nvPr/>
        </p:nvPicPr>
        <p:blipFill>
          <a:blip r:embed="rId2"/>
          <a:stretch>
            <a:fillRect/>
          </a:stretch>
        </p:blipFill>
        <p:spPr>
          <a:xfrm>
            <a:off x="3058055" y="4121419"/>
            <a:ext cx="5112280" cy="2627028"/>
          </a:xfrm>
          <a:prstGeom prst="rect">
            <a:avLst/>
          </a:prstGeom>
        </p:spPr>
      </p:pic>
    </p:spTree>
    <p:extLst>
      <p:ext uri="{BB962C8B-B14F-4D97-AF65-F5344CB8AC3E}">
        <p14:creationId xmlns:p14="http://schemas.microsoft.com/office/powerpoint/2010/main" val="394365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4F28CA3-60E6-456A-80EC-A8A4A60300FB}"/>
              </a:ext>
            </a:extLst>
          </p:cNvPr>
          <p:cNvSpPr>
            <a:spLocks noGrp="1"/>
          </p:cNvSpPr>
          <p:nvPr>
            <p:ph idx="1"/>
          </p:nvPr>
        </p:nvSpPr>
        <p:spPr/>
        <p:txBody>
          <a:bodyPr>
            <a:normAutofit/>
          </a:bodyPr>
          <a:lstStyle/>
          <a:p>
            <a:pPr marL="0" indent="0" algn="ctr">
              <a:buNone/>
            </a:pPr>
            <a:r>
              <a:rPr lang="en-US" sz="5400" dirty="0">
                <a:solidFill>
                  <a:srgbClr val="FFC000"/>
                </a:solidFill>
              </a:rPr>
              <a:t>THANKS FOR ATTENTION!!!</a:t>
            </a:r>
            <a:endParaRPr lang="ru-RU" sz="5400" dirty="0">
              <a:solidFill>
                <a:srgbClr val="FFC000"/>
              </a:solidFill>
            </a:endParaRPr>
          </a:p>
        </p:txBody>
      </p:sp>
    </p:spTree>
    <p:extLst>
      <p:ext uri="{BB962C8B-B14F-4D97-AF65-F5344CB8AC3E}">
        <p14:creationId xmlns:p14="http://schemas.microsoft.com/office/powerpoint/2010/main" val="20281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1FC96-C860-4C1D-8FDE-233E1A4C844B}"/>
              </a:ext>
            </a:extLst>
          </p:cNvPr>
          <p:cNvSpPr>
            <a:spLocks noGrp="1"/>
          </p:cNvSpPr>
          <p:nvPr>
            <p:ph type="title"/>
          </p:nvPr>
        </p:nvSpPr>
        <p:spPr/>
        <p:txBody>
          <a:bodyPr/>
          <a:lstStyle/>
          <a:p>
            <a:pPr algn="ctr"/>
            <a:r>
              <a:rPr lang="en-US" dirty="0">
                <a:solidFill>
                  <a:srgbClr val="FFC000"/>
                </a:solidFill>
              </a:rPr>
              <a:t>Static routing</a:t>
            </a:r>
            <a:endParaRPr lang="ru-RU" dirty="0"/>
          </a:p>
        </p:txBody>
      </p:sp>
      <p:pic>
        <p:nvPicPr>
          <p:cNvPr id="4" name="Объект 3">
            <a:extLst>
              <a:ext uri="{FF2B5EF4-FFF2-40B4-BE49-F238E27FC236}">
                <a16:creationId xmlns:a16="http://schemas.microsoft.com/office/drawing/2014/main" id="{0257943F-C5E5-4D24-8A0A-0C4DDA6B0013}"/>
              </a:ext>
            </a:extLst>
          </p:cNvPr>
          <p:cNvPicPr>
            <a:picLocks noGrp="1" noChangeAspect="1"/>
          </p:cNvPicPr>
          <p:nvPr>
            <p:ph idx="1"/>
          </p:nvPr>
        </p:nvPicPr>
        <p:blipFill>
          <a:blip r:embed="rId2"/>
          <a:stretch>
            <a:fillRect/>
          </a:stretch>
        </p:blipFill>
        <p:spPr>
          <a:xfrm>
            <a:off x="1911420" y="2037289"/>
            <a:ext cx="8369159" cy="4193791"/>
          </a:xfrm>
          <a:prstGeom prst="rect">
            <a:avLst/>
          </a:prstGeom>
        </p:spPr>
      </p:pic>
    </p:spTree>
    <p:extLst>
      <p:ext uri="{BB962C8B-B14F-4D97-AF65-F5344CB8AC3E}">
        <p14:creationId xmlns:p14="http://schemas.microsoft.com/office/powerpoint/2010/main" val="393893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37AB75-CA81-43EA-BE7D-2FA3C2253D8E}"/>
              </a:ext>
            </a:extLst>
          </p:cNvPr>
          <p:cNvSpPr>
            <a:spLocks noGrp="1"/>
          </p:cNvSpPr>
          <p:nvPr>
            <p:ph type="title"/>
          </p:nvPr>
        </p:nvSpPr>
        <p:spPr/>
        <p:txBody>
          <a:bodyPr/>
          <a:lstStyle/>
          <a:p>
            <a:pPr algn="ctr"/>
            <a:r>
              <a:rPr lang="en-US" dirty="0">
                <a:solidFill>
                  <a:srgbClr val="FFC000"/>
                </a:solidFill>
              </a:rPr>
              <a:t>Static routing</a:t>
            </a:r>
            <a:endParaRPr lang="ru-RU" dirty="0"/>
          </a:p>
        </p:txBody>
      </p:sp>
      <p:pic>
        <p:nvPicPr>
          <p:cNvPr id="4" name="Объект 3">
            <a:extLst>
              <a:ext uri="{FF2B5EF4-FFF2-40B4-BE49-F238E27FC236}">
                <a16:creationId xmlns:a16="http://schemas.microsoft.com/office/drawing/2014/main" id="{4C405204-6610-4A35-9D23-6461626190C9}"/>
              </a:ext>
            </a:extLst>
          </p:cNvPr>
          <p:cNvPicPr>
            <a:picLocks noGrp="1" noChangeAspect="1"/>
          </p:cNvPicPr>
          <p:nvPr>
            <p:ph idx="1"/>
          </p:nvPr>
        </p:nvPicPr>
        <p:blipFill>
          <a:blip r:embed="rId2"/>
          <a:stretch>
            <a:fillRect/>
          </a:stretch>
        </p:blipFill>
        <p:spPr>
          <a:xfrm>
            <a:off x="1284653" y="2037293"/>
            <a:ext cx="9256953" cy="4397374"/>
          </a:xfrm>
          <a:prstGeom prst="rect">
            <a:avLst/>
          </a:prstGeom>
        </p:spPr>
      </p:pic>
    </p:spTree>
    <p:extLst>
      <p:ext uri="{BB962C8B-B14F-4D97-AF65-F5344CB8AC3E}">
        <p14:creationId xmlns:p14="http://schemas.microsoft.com/office/powerpoint/2010/main" val="210456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3E418-F946-44A8-A221-0EE1E6A3E76E}"/>
              </a:ext>
            </a:extLst>
          </p:cNvPr>
          <p:cNvSpPr>
            <a:spLocks noGrp="1"/>
          </p:cNvSpPr>
          <p:nvPr>
            <p:ph type="title"/>
          </p:nvPr>
        </p:nvSpPr>
        <p:spPr/>
        <p:txBody>
          <a:bodyPr/>
          <a:lstStyle/>
          <a:p>
            <a:pPr algn="ctr"/>
            <a:r>
              <a:rPr lang="en-US" dirty="0">
                <a:solidFill>
                  <a:srgbClr val="FFC000"/>
                </a:solidFill>
              </a:rPr>
              <a:t>Static routing</a:t>
            </a:r>
            <a:endParaRPr lang="ru-RU" dirty="0"/>
          </a:p>
        </p:txBody>
      </p:sp>
      <p:pic>
        <p:nvPicPr>
          <p:cNvPr id="4" name="Объект 3">
            <a:extLst>
              <a:ext uri="{FF2B5EF4-FFF2-40B4-BE49-F238E27FC236}">
                <a16:creationId xmlns:a16="http://schemas.microsoft.com/office/drawing/2014/main" id="{392D7F58-7687-4460-B143-1FC43004B204}"/>
              </a:ext>
            </a:extLst>
          </p:cNvPr>
          <p:cNvPicPr>
            <a:picLocks noGrp="1" noChangeAspect="1"/>
          </p:cNvPicPr>
          <p:nvPr>
            <p:ph idx="1"/>
          </p:nvPr>
        </p:nvPicPr>
        <p:blipFill>
          <a:blip r:embed="rId2"/>
          <a:stretch>
            <a:fillRect/>
          </a:stretch>
        </p:blipFill>
        <p:spPr>
          <a:xfrm>
            <a:off x="1417361" y="2121958"/>
            <a:ext cx="8544478" cy="3678238"/>
          </a:xfrm>
          <a:prstGeom prst="rect">
            <a:avLst/>
          </a:prstGeom>
        </p:spPr>
      </p:pic>
    </p:spTree>
    <p:extLst>
      <p:ext uri="{BB962C8B-B14F-4D97-AF65-F5344CB8AC3E}">
        <p14:creationId xmlns:p14="http://schemas.microsoft.com/office/powerpoint/2010/main" val="272969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3AD054-B177-48B6-8463-05DD4DD70EEA}"/>
              </a:ext>
            </a:extLst>
          </p:cNvPr>
          <p:cNvSpPr>
            <a:spLocks noGrp="1"/>
          </p:cNvSpPr>
          <p:nvPr>
            <p:ph type="title"/>
          </p:nvPr>
        </p:nvSpPr>
        <p:spPr/>
        <p:txBody>
          <a:bodyPr/>
          <a:lstStyle/>
          <a:p>
            <a:pPr algn="ctr"/>
            <a:r>
              <a:rPr lang="en-US" dirty="0">
                <a:solidFill>
                  <a:srgbClr val="FFC000"/>
                </a:solidFill>
              </a:rPr>
              <a:t>STATIC ROUTES</a:t>
            </a:r>
            <a:endParaRPr lang="ru-RU" dirty="0">
              <a:solidFill>
                <a:srgbClr val="FFC000"/>
              </a:solidFill>
            </a:endParaRPr>
          </a:p>
        </p:txBody>
      </p:sp>
      <p:pic>
        <p:nvPicPr>
          <p:cNvPr id="4" name="Объект 3">
            <a:extLst>
              <a:ext uri="{FF2B5EF4-FFF2-40B4-BE49-F238E27FC236}">
                <a16:creationId xmlns:a16="http://schemas.microsoft.com/office/drawing/2014/main" id="{EBFA0ED1-6131-46D3-95C1-78FC3B4454BF}"/>
              </a:ext>
            </a:extLst>
          </p:cNvPr>
          <p:cNvPicPr>
            <a:picLocks noGrp="1" noChangeAspect="1"/>
          </p:cNvPicPr>
          <p:nvPr>
            <p:ph idx="1"/>
          </p:nvPr>
        </p:nvPicPr>
        <p:blipFill>
          <a:blip r:embed="rId2"/>
          <a:stretch>
            <a:fillRect/>
          </a:stretch>
        </p:blipFill>
        <p:spPr>
          <a:xfrm>
            <a:off x="1868621" y="2155825"/>
            <a:ext cx="8082226" cy="3678238"/>
          </a:xfrm>
          <a:prstGeom prst="rect">
            <a:avLst/>
          </a:prstGeom>
        </p:spPr>
      </p:pic>
    </p:spTree>
    <p:extLst>
      <p:ext uri="{BB962C8B-B14F-4D97-AF65-F5344CB8AC3E}">
        <p14:creationId xmlns:p14="http://schemas.microsoft.com/office/powerpoint/2010/main" val="76049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802DF-BAE2-4389-89BC-1364ECB40B9A}"/>
              </a:ext>
            </a:extLst>
          </p:cNvPr>
          <p:cNvSpPr>
            <a:spLocks noGrp="1"/>
          </p:cNvSpPr>
          <p:nvPr>
            <p:ph type="title"/>
          </p:nvPr>
        </p:nvSpPr>
        <p:spPr/>
        <p:txBody>
          <a:bodyPr/>
          <a:lstStyle/>
          <a:p>
            <a:pPr algn="ctr"/>
            <a:r>
              <a:rPr lang="en-US" dirty="0">
                <a:solidFill>
                  <a:srgbClr val="FFC000"/>
                </a:solidFill>
              </a:rPr>
              <a:t>Dynamic routing</a:t>
            </a:r>
            <a:endParaRPr lang="ru-RU" dirty="0">
              <a:solidFill>
                <a:srgbClr val="FFC000"/>
              </a:solidFill>
            </a:endParaRPr>
          </a:p>
        </p:txBody>
      </p:sp>
      <p:sp>
        <p:nvSpPr>
          <p:cNvPr id="3" name="Объект 2">
            <a:extLst>
              <a:ext uri="{FF2B5EF4-FFF2-40B4-BE49-F238E27FC236}">
                <a16:creationId xmlns:a16="http://schemas.microsoft.com/office/drawing/2014/main" id="{DD630B8C-C38F-4AEF-A747-602A59B2FBF1}"/>
              </a:ext>
            </a:extLst>
          </p:cNvPr>
          <p:cNvSpPr>
            <a:spLocks noGrp="1"/>
          </p:cNvSpPr>
          <p:nvPr>
            <p:ph idx="1"/>
          </p:nvPr>
        </p:nvSpPr>
        <p:spPr>
          <a:xfrm>
            <a:off x="581192" y="2095830"/>
            <a:ext cx="10840341" cy="2289904"/>
          </a:xfrm>
        </p:spPr>
        <p:txBody>
          <a:bodyPr/>
          <a:lstStyle/>
          <a:p>
            <a:r>
              <a:rPr lang="en-US" dirty="0"/>
              <a:t>Dynamic routing, sometimes called adaptive routing, is more complex than static routing because it creates more possible routes to send packets across a network. </a:t>
            </a:r>
          </a:p>
          <a:p>
            <a:r>
              <a:rPr lang="en-US" dirty="0"/>
              <a:t>Dynamic routes are typically used in larger, fluid networks where static routes would be cumbersome to maintain and frequently reconfigure. </a:t>
            </a:r>
          </a:p>
          <a:p>
            <a:r>
              <a:rPr lang="en-US" dirty="0"/>
              <a:t>Because dynamic routing is more complicated, it consumes more bandwidth than static routing.</a:t>
            </a:r>
            <a:endParaRPr lang="ru-RU" dirty="0"/>
          </a:p>
        </p:txBody>
      </p:sp>
    </p:spTree>
    <p:extLst>
      <p:ext uri="{BB962C8B-B14F-4D97-AF65-F5344CB8AC3E}">
        <p14:creationId xmlns:p14="http://schemas.microsoft.com/office/powerpoint/2010/main" val="198245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802DF-BAE2-4389-89BC-1364ECB40B9A}"/>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Dynamic Routing Protocol Components</a:t>
            </a:r>
            <a:endParaRPr lang="ru-RU" dirty="0">
              <a:solidFill>
                <a:srgbClr val="FFC000"/>
              </a:solidFill>
            </a:endParaRPr>
          </a:p>
        </p:txBody>
      </p:sp>
      <p:sp>
        <p:nvSpPr>
          <p:cNvPr id="3" name="Объект 2">
            <a:extLst>
              <a:ext uri="{FF2B5EF4-FFF2-40B4-BE49-F238E27FC236}">
                <a16:creationId xmlns:a16="http://schemas.microsoft.com/office/drawing/2014/main" id="{DD630B8C-C38F-4AEF-A747-602A59B2FBF1}"/>
              </a:ext>
            </a:extLst>
          </p:cNvPr>
          <p:cNvSpPr>
            <a:spLocks noGrp="1"/>
          </p:cNvSpPr>
          <p:nvPr>
            <p:ph idx="1"/>
          </p:nvPr>
        </p:nvSpPr>
        <p:spPr>
          <a:xfrm>
            <a:off x="5300134" y="2095828"/>
            <a:ext cx="6206066" cy="4060015"/>
          </a:xfrm>
        </p:spPr>
        <p:txBody>
          <a:bodyPr>
            <a:normAutofit lnSpcReduction="10000"/>
          </a:bodyPr>
          <a:lstStyle/>
          <a:p>
            <a:r>
              <a:rPr lang="en-US" dirty="0">
                <a:effectLst/>
                <a:latin typeface="Arial" panose="020B0604020202020204" pitchFamily="34" charset="0"/>
              </a:rPr>
              <a:t>Purpose of dynamic routing protocols includes:</a:t>
            </a:r>
            <a:br>
              <a:rPr lang="en-US" dirty="0"/>
            </a:br>
            <a:r>
              <a:rPr lang="en-US" dirty="0">
                <a:effectLst/>
                <a:latin typeface="Arial" panose="020B0604020202020204" pitchFamily="34" charset="0"/>
              </a:rPr>
              <a:t>• Discovery of remote networks</a:t>
            </a:r>
            <a:br>
              <a:rPr lang="en-US" dirty="0"/>
            </a:br>
            <a:r>
              <a:rPr lang="en-US" dirty="0">
                <a:effectLst/>
                <a:latin typeface="Arial" panose="020B0604020202020204" pitchFamily="34" charset="0"/>
              </a:rPr>
              <a:t>• Maintaining up-to-date routing information</a:t>
            </a:r>
            <a:br>
              <a:rPr lang="en-US" dirty="0"/>
            </a:br>
            <a:r>
              <a:rPr lang="en-US" dirty="0">
                <a:effectLst/>
                <a:latin typeface="Arial" panose="020B0604020202020204" pitchFamily="34" charset="0"/>
              </a:rPr>
              <a:t>• Choosing the best path to destination networks</a:t>
            </a:r>
            <a:br>
              <a:rPr lang="en-US" dirty="0"/>
            </a:br>
            <a:r>
              <a:rPr lang="en-US" dirty="0">
                <a:effectLst/>
                <a:latin typeface="Arial" panose="020B0604020202020204" pitchFamily="34" charset="0"/>
              </a:rPr>
              <a:t>• Ability to find a new best path if the current path is no longer available</a:t>
            </a:r>
          </a:p>
          <a:p>
            <a:r>
              <a:rPr lang="en-US" dirty="0">
                <a:effectLst/>
                <a:latin typeface="Arial" panose="020B0604020202020204" pitchFamily="34" charset="0"/>
              </a:rPr>
              <a:t>The main components of dynamic routing protocols include:</a:t>
            </a:r>
            <a:br>
              <a:rPr lang="en-US" dirty="0"/>
            </a:br>
            <a:r>
              <a:rPr lang="en-US" dirty="0">
                <a:effectLst/>
                <a:latin typeface="Arial" panose="020B0604020202020204" pitchFamily="34" charset="0"/>
              </a:rPr>
              <a:t>• Data structures - tables or databases kept in RAM.</a:t>
            </a:r>
            <a:br>
              <a:rPr lang="en-US" dirty="0"/>
            </a:br>
            <a:r>
              <a:rPr lang="en-US" dirty="0">
                <a:effectLst/>
                <a:latin typeface="Arial" panose="020B0604020202020204" pitchFamily="34" charset="0"/>
              </a:rPr>
              <a:t>• Routing protocol messages - to discover neighboring routers, exchange routing information, and maintain accurate information about the network.</a:t>
            </a:r>
            <a:br>
              <a:rPr lang="en-US" dirty="0"/>
            </a:br>
            <a:r>
              <a:rPr lang="en-US" dirty="0">
                <a:effectLst/>
                <a:latin typeface="Arial" panose="020B0604020202020204" pitchFamily="34" charset="0"/>
              </a:rPr>
              <a:t>• Algorithms – to facilitate learning routing information</a:t>
            </a:r>
            <a:br>
              <a:rPr lang="en-US" dirty="0"/>
            </a:br>
            <a:r>
              <a:rPr lang="en-US" dirty="0">
                <a:effectLst/>
                <a:latin typeface="Arial" panose="020B0604020202020204" pitchFamily="34" charset="0"/>
              </a:rPr>
              <a:t>and for best path determination.</a:t>
            </a:r>
            <a:endParaRPr lang="ru-RU" dirty="0"/>
          </a:p>
        </p:txBody>
      </p:sp>
      <p:pic>
        <p:nvPicPr>
          <p:cNvPr id="4" name="Рисунок 3">
            <a:extLst>
              <a:ext uri="{FF2B5EF4-FFF2-40B4-BE49-F238E27FC236}">
                <a16:creationId xmlns:a16="http://schemas.microsoft.com/office/drawing/2014/main" id="{C1699EF3-AB86-4C05-9A72-03ECB51B9E1F}"/>
              </a:ext>
            </a:extLst>
          </p:cNvPr>
          <p:cNvPicPr>
            <a:picLocks noChangeAspect="1"/>
          </p:cNvPicPr>
          <p:nvPr/>
        </p:nvPicPr>
        <p:blipFill>
          <a:blip r:embed="rId2"/>
          <a:stretch>
            <a:fillRect/>
          </a:stretch>
        </p:blipFill>
        <p:spPr>
          <a:xfrm>
            <a:off x="575734" y="2145818"/>
            <a:ext cx="4724400" cy="4010025"/>
          </a:xfrm>
          <a:prstGeom prst="rect">
            <a:avLst/>
          </a:prstGeom>
        </p:spPr>
      </p:pic>
    </p:spTree>
    <p:extLst>
      <p:ext uri="{BB962C8B-B14F-4D97-AF65-F5344CB8AC3E}">
        <p14:creationId xmlns:p14="http://schemas.microsoft.com/office/powerpoint/2010/main" val="317342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7ACC-21CA-450D-A055-1684681BB026}"/>
              </a:ext>
            </a:extLst>
          </p:cNvPr>
          <p:cNvSpPr>
            <a:spLocks noGrp="1"/>
          </p:cNvSpPr>
          <p:nvPr>
            <p:ph type="title"/>
          </p:nvPr>
        </p:nvSpPr>
        <p:spPr/>
        <p:txBody>
          <a:bodyPr/>
          <a:lstStyle/>
          <a:p>
            <a:pPr algn="ctr"/>
            <a:r>
              <a:rPr lang="en-US" dirty="0">
                <a:solidFill>
                  <a:srgbClr val="FFC000"/>
                </a:solidFill>
                <a:effectLst/>
                <a:latin typeface="Arial" panose="020B0604020202020204" pitchFamily="34" charset="0"/>
              </a:rPr>
              <a:t>Dynamic Routing</a:t>
            </a:r>
            <a:endParaRPr lang="ru-RU" dirty="0"/>
          </a:p>
        </p:txBody>
      </p:sp>
      <p:sp>
        <p:nvSpPr>
          <p:cNvPr id="3" name="Объект 2">
            <a:extLst>
              <a:ext uri="{FF2B5EF4-FFF2-40B4-BE49-F238E27FC236}">
                <a16:creationId xmlns:a16="http://schemas.microsoft.com/office/drawing/2014/main" id="{8BA89A25-E51E-436C-8BD3-9C6BF3BC941E}"/>
              </a:ext>
            </a:extLst>
          </p:cNvPr>
          <p:cNvSpPr>
            <a:spLocks noGrp="1"/>
          </p:cNvSpPr>
          <p:nvPr>
            <p:ph idx="1"/>
          </p:nvPr>
        </p:nvSpPr>
        <p:spPr>
          <a:xfrm>
            <a:off x="6790267" y="2006600"/>
            <a:ext cx="4820540" cy="3750733"/>
          </a:xfrm>
        </p:spPr>
        <p:txBody>
          <a:bodyPr/>
          <a:lstStyle/>
          <a:p>
            <a:r>
              <a:rPr lang="en-US" dirty="0">
                <a:effectLst/>
                <a:latin typeface="Arial" panose="020B0604020202020204" pitchFamily="34" charset="0"/>
              </a:rPr>
              <a:t>Dynamic routing is the best choice for large networks</a:t>
            </a:r>
          </a:p>
          <a:p>
            <a:r>
              <a:rPr lang="en-US" dirty="0">
                <a:effectLst/>
                <a:latin typeface="Arial" panose="020B0604020202020204" pitchFamily="34" charset="0"/>
              </a:rPr>
              <a:t>Dynamic routing protocols help the network administrator manage the network:</a:t>
            </a:r>
            <a:br>
              <a:rPr lang="en-US" dirty="0"/>
            </a:br>
            <a:r>
              <a:rPr lang="en-US" dirty="0">
                <a:effectLst/>
                <a:latin typeface="Arial" panose="020B0604020202020204" pitchFamily="34" charset="0"/>
              </a:rPr>
              <a:t>• Providing redundant paths</a:t>
            </a:r>
            <a:br>
              <a:rPr lang="en-US" dirty="0"/>
            </a:br>
            <a:r>
              <a:rPr lang="en-US" dirty="0">
                <a:effectLst/>
                <a:latin typeface="Arial" panose="020B0604020202020204" pitchFamily="34" charset="0"/>
              </a:rPr>
              <a:t>• Automatically implementing the alternate path when a link goes down.</a:t>
            </a:r>
            <a:endParaRPr lang="ru-RU" dirty="0"/>
          </a:p>
        </p:txBody>
      </p:sp>
      <p:pic>
        <p:nvPicPr>
          <p:cNvPr id="4" name="Рисунок 3">
            <a:extLst>
              <a:ext uri="{FF2B5EF4-FFF2-40B4-BE49-F238E27FC236}">
                <a16:creationId xmlns:a16="http://schemas.microsoft.com/office/drawing/2014/main" id="{C5505F6C-757E-4E7F-B5B2-700D03671A5E}"/>
              </a:ext>
            </a:extLst>
          </p:cNvPr>
          <p:cNvPicPr>
            <a:picLocks noChangeAspect="1"/>
          </p:cNvPicPr>
          <p:nvPr/>
        </p:nvPicPr>
        <p:blipFill>
          <a:blip r:embed="rId2"/>
          <a:stretch>
            <a:fillRect/>
          </a:stretch>
        </p:blipFill>
        <p:spPr>
          <a:xfrm>
            <a:off x="501650" y="2065867"/>
            <a:ext cx="6081249" cy="3938587"/>
          </a:xfrm>
          <a:prstGeom prst="rect">
            <a:avLst/>
          </a:prstGeom>
        </p:spPr>
      </p:pic>
    </p:spTree>
    <p:extLst>
      <p:ext uri="{BB962C8B-B14F-4D97-AF65-F5344CB8AC3E}">
        <p14:creationId xmlns:p14="http://schemas.microsoft.com/office/powerpoint/2010/main" val="2604912924"/>
      </p:ext>
    </p:extLst>
  </p:cSld>
  <p:clrMapOvr>
    <a:masterClrMapping/>
  </p:clrMapOvr>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TM03457464[[fn=Дивиденд]]</Template>
  <TotalTime>154</TotalTime>
  <Words>1462</Words>
  <Application>Microsoft Office PowerPoint</Application>
  <PresentationFormat>Широкоэкранный</PresentationFormat>
  <Paragraphs>72</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Corbel</vt:lpstr>
      <vt:lpstr>Gill Sans MT</vt:lpstr>
      <vt:lpstr>Times New Roman</vt:lpstr>
      <vt:lpstr>Wingdings 2</vt:lpstr>
      <vt:lpstr>Дивиденд</vt:lpstr>
      <vt:lpstr>The lecture 11</vt:lpstr>
      <vt:lpstr>Static routing</vt:lpstr>
      <vt:lpstr>Static routing</vt:lpstr>
      <vt:lpstr>Static routing</vt:lpstr>
      <vt:lpstr>Static routing</vt:lpstr>
      <vt:lpstr>STATIC ROUTES</vt:lpstr>
      <vt:lpstr>Dynamic routing</vt:lpstr>
      <vt:lpstr>Dynamic Routing Protocol Components</vt:lpstr>
      <vt:lpstr>Dynamic Routing</vt:lpstr>
      <vt:lpstr>Routing Information Protocol</vt:lpstr>
      <vt:lpstr>Configuring the RIP Protocol Advertise Networks</vt:lpstr>
      <vt:lpstr>Enable and Verify RIPv2</vt:lpstr>
      <vt:lpstr>Disable Auto Summarization</vt:lpstr>
      <vt:lpstr>OSPF protocol</vt:lpstr>
      <vt:lpstr>OSPF protocol</vt:lpstr>
      <vt:lpstr>OSPF protocol</vt:lpstr>
      <vt:lpstr>OSPF protocol</vt:lpstr>
      <vt:lpstr>EIGRP protocol</vt:lpstr>
      <vt:lpstr>EIGRP protocol</vt:lpstr>
      <vt:lpstr>EIGRP protocol</vt:lpstr>
      <vt:lpstr>Routing Table Entries</vt:lpstr>
      <vt:lpstr>Routing Table Entries</vt:lpstr>
      <vt:lpstr>Routing Table Entries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lecture 11</dc:title>
  <dc:creator>Владислав Карюкин</dc:creator>
  <cp:lastModifiedBy>Владислав Карюкин</cp:lastModifiedBy>
  <cp:revision>11</cp:revision>
  <dcterms:created xsi:type="dcterms:W3CDTF">2023-03-30T17:05:58Z</dcterms:created>
  <dcterms:modified xsi:type="dcterms:W3CDTF">2023-03-30T19:39:59Z</dcterms:modified>
</cp:coreProperties>
</file>